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27" r:id="rId4"/>
    <p:sldId id="365" r:id="rId5"/>
    <p:sldId id="328" r:id="rId6"/>
    <p:sldId id="366" r:id="rId7"/>
    <p:sldId id="329" r:id="rId8"/>
    <p:sldId id="367" r:id="rId9"/>
    <p:sldId id="356" r:id="rId10"/>
    <p:sldId id="358" r:id="rId11"/>
    <p:sldId id="359" r:id="rId12"/>
    <p:sldId id="360" r:id="rId13"/>
    <p:sldId id="371" r:id="rId14"/>
    <p:sldId id="363" r:id="rId15"/>
    <p:sldId id="364" r:id="rId16"/>
    <p:sldId id="368" r:id="rId17"/>
    <p:sldId id="370" r:id="rId18"/>
    <p:sldId id="361" r:id="rId19"/>
    <p:sldId id="372" r:id="rId20"/>
    <p:sldId id="374" r:id="rId21"/>
    <p:sldId id="376" r:id="rId22"/>
    <p:sldId id="330" r:id="rId23"/>
    <p:sldId id="377" r:id="rId24"/>
    <p:sldId id="378" r:id="rId25"/>
    <p:sldId id="332" r:id="rId26"/>
    <p:sldId id="357" r:id="rId2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29:32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21308 14511 0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38:29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 16991 0,'25'0'125,"0"0"-110,25 0 32,-1 0-31,1 0 15,-25 0-15,-1 0-1,1 0 1,0 0-1,0 0 1,0 0 15,-1 0-15,1 0 0,0 0-1,0 0 16,0 0 1,0 0 15,-1 0-1,1 0 220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38:33.0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1389 11584 0,'25'-25'78,"0"25"-31,0 0-32,0-25 1,49 25 0,25 0 15,-49 0-15,-1 0-1,1-25 16,49 25-15,-74 0 0,50 0-1,-26 0 1,26 0 0,-51 0-1,26 0 1,0 0-1,-26 0 1,26 0 0,24 0-1,-24 0 17,-25 0-17,24 0 16,-24 0-15,0 0 0,25 0-1,-26 0 17,1 0-17,0 0 1,0 0-1,0 0 1,-1 0 0,1 0 15,0 0 0,0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38:35.5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1365 12750 0,'0'-25'94,"24"25"-16,1 0-62,50 0 0,-26 0-1,1 0 1,24 0-1,1 0 17,-1 0-1,-24 0-15,-1 0-1,-24 0 1,25 0-1,-1 0 1,-24 0 0,50 0-1,-26 0 1,-24 0 0,0 0-1,24 0 1,-24 0 31,25 0-32,-25 0 1,-1 0 15,1 0 0,0 0 1,0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38:38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3746 13990 0,'25'0'63,"-1"0"-1,1 0-46,0 0 15,25 0-15,-26 0 0,26 0-1,49 0 1,-74 0-1,50 0 1,-26 0 0,-24 0-1,25 0 1,24 0 0,-24 0-1,-26 0 1,26 0-1,0 0 1,-26 0 15,51 0-15,-26 0 0,-24 0-1,50 0 1,-51 0-1,26 0 1,0 0 0,-1 0-1,26 0 1,-50 0 0,24 0-1,1 0 1,-25 0-1,24 0 1,26 0 15,-51 0-15,26 0 0,0 0-1,-1 0 1,1 0 15,-1 0-15,-24 0-1,0 25 1,0-25 0,0 0-1,24 0 1,-24 0-1,0 24 1,24-24 15,-24 0-15,25 0 0,-25 25 15,-1-25-16,1 0 1,0 0 0,0 0-1,0 0 17,24 25-17,-24-25 1,0 0-1,0 0 1,0 25 15,24-25 1,-24 0-17,0 0 1,0 0-1,24 0 1,-24 0 0,0 0-1,24 0 1,-24 0 0,0 0-1,0 0 1,0 0-1,-1 0 17,1 0 15,0 0-16,0 0 0,0 0 0,-1 0-15,1 0 0,0 0-1,0 0 16,0 0 16,-1 0-15,-24-25 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03T18:38:41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7392 14560 0,'25'0'62,"0"0"1,0 0-1,-1 0-46,1 0 15,50 0-15,-51 0-1,51 0 1,49 0 0,-75 0-1,75 0 1,-24 0 0,-1 0-1,-49 0 1,24 0-1,25 0 1,-49 0 0,49-24-1,-25 24 1,1 0 15,49 0-15,0 0-1,-75 0 1,26 0 0,24 0-1,-25 0 1,-24 0 0,49 0-1,-24 0 1,-50 0-1,49 0 1,0 0 0,-24 0-1,0 0 1,24 0 15,0 0-15,-49 0-1,25 0 1,-1 0 0,-24-25-1,50 25 1,-26 0 0,1 0 15,-1 0-16,-24 0 1,0 0 0,0 0 15,0 0 0,0 0 16,-1 0-16,1 0 157,0 0-110,0 0-62,0 0-1,-1 0 1,1 0-1,0 0 17,0 0-17,0 0 32,-1 0-16,1-25 32,-25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9522B1-C2A6-4F6A-AD3E-98A2FB912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FB73076-A52C-4A2D-89B1-DCA412300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E7D1FD3-C453-4D81-966D-511EB3C3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884ED38-1577-4EAB-9A7F-F50FCB21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32176E7-9044-4977-B738-9F0ED260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269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497A22-5C41-4118-80E7-8E2C9B69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818FE25-A535-49D4-9802-C8B9159BD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8153BE0-8503-418B-84BC-7CEA4264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B337EBD-7381-4EFA-812A-466CC2B2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D671E49-2A93-4545-A2D3-30B0C0CB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67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AE97F33-65F9-43BD-8FF2-5020827D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346A8DE-AFA7-4D89-A2F0-318001E6B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8216095-4F6A-4198-AE98-019A2EFD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35D0BC9-A1B4-45E0-8248-E65A7134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1D3E2A0-E7BE-474E-ABE7-0E3E27AD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259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880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6671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878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1215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1250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6713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3534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069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D54CD9-0030-4568-B800-52464824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90F721E-18D4-4402-9F90-B04BEF56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0287FA3-9469-4D2A-9B0B-60B213D19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4DF6F80-C687-48D7-B186-A338DC1C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A9E7200-ED72-44D3-B1AF-DD5963C8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2574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6264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188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571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B8FF0EC-66D5-42E3-BBE3-1EC190C2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CCC60CC-B481-4FFE-8159-7CA4B3EF9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5B29CD3-00B7-4C78-BF1F-05E5A603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685F007-AB3F-4E5B-AEE1-E807B22A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7C89D8F-3BED-4FFA-8EEC-6B3F6AD0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20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D5C30C-D27B-43D3-858B-27877DB3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C38991B-416E-4FF3-B5F1-7E37CC780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8DE1BE89-3C43-4BF3-BA02-1FC496D67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07DB40B-7C6D-4F7C-AB01-1E9DF035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6AD989A-DB81-4E04-A721-B10DCA5B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912D344-2F99-48DF-9C1B-A3A7ADA2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029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941048-4E4C-442F-BF06-D896AF6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3315E72-624C-4617-9745-45511A01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7A12A16-B539-47ED-A2E0-1F84DFD70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CA075A5D-F45C-4F6A-BB67-FED176E11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84DFCA98-C6A8-4403-9484-95069A9BA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19E69372-AF32-4BDE-A895-CA010F15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2BEFFB79-3953-47E4-A305-7F7EC722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9D86CB2-D6A6-4C91-84EE-35BEB6A6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82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C0FDB9-CB15-485E-8852-8887613C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6ABA286-6A8D-448C-A04E-9F31AB78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CC57C2B-EBE3-44F3-8CD4-C22D523A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B8FCCAE4-2386-4692-9C51-1F655C52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891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E5764C8-4B38-4936-BEAF-4AB19E43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A88D8B5-E6E3-4620-BCAB-202C49AE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536B9DBD-B7DA-4108-A70B-99C9A9F2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1872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0DC7F4-B2AB-4444-95EB-5761ECD7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CE6175A-0FC2-4C1F-A74A-10019401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4CFBE84-4B52-45A9-8FC8-5A146BF53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4ED1C7B-90E5-424D-9854-AD5AD1BA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6AB0BFD-ACA9-4D28-A070-BEEC86BD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0C64815-1185-4EEC-846E-DCE0CE7F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582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3DA6A2-CB00-4CCD-A4D2-74986065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EBA9E59-173F-4F72-A7D2-A25B214AA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D3F5A51-CDAA-425D-A71B-C03B21D6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F913C0F-DEB2-4EB2-B832-19483DE4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D438C91-FF23-49A8-9C5E-42304C07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01D6488-408F-4523-B975-31329897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715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8C64440E-22C2-47EA-9C64-772EF17E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B4CA701-A59C-4077-A308-DA7F9FF2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257AB8E-1D9D-47E3-B068-8E731CB51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9346F-29C5-4B13-B6F5-EEE29D5C26AA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52D0146-0E8A-41D0-92A2-0B5DC338C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FB801DD-B250-4A71-8A9A-CA5CE42D4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F456A-17BC-4352-881C-8D7241E22B6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320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15/4/2024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45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emf"/><Relationship Id="rId5" Type="http://schemas.openxmlformats.org/officeDocument/2006/relationships/customXml" Target="../ink/ink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wall.net/es/resource/21810254/question-words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emf"/><Relationship Id="rId12" Type="http://schemas.openxmlformats.org/officeDocument/2006/relationships/customXml" Target="../ink/ink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image" Target="../media/image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CA1F375-8859-4E30-82CD-954BD9D6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B993C56-8941-40B1-94CD-C83E7C39F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8000" dirty="0"/>
              <a:t>LOVE </a:t>
            </a:r>
            <a:r>
              <a:rPr lang="es-AR" sz="8000" dirty="0">
                <a:solidFill>
                  <a:srgbClr val="FF0000"/>
                </a:solidFill>
              </a:rPr>
              <a:t>ON</a:t>
            </a:r>
            <a:r>
              <a:rPr lang="es-AR" sz="8000" dirty="0"/>
              <a:t>LINE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467595" y="5272644"/>
            <a:ext cx="45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</a:rPr>
              <a:t>ON</a:t>
            </a:r>
            <a:r>
              <a:rPr lang="es-MX" sz="2400" dirty="0" smtClean="0"/>
              <a:t> THE INTERNET</a:t>
            </a:r>
            <a:endParaRPr lang="es-AR" sz="24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710047" y="1104405"/>
            <a:ext cx="6353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DATING APPLICATION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9853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5E582850-8775-418A-9BAA-68BAB61BC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180" y="645839"/>
            <a:ext cx="9465195" cy="59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89258"/>
              </p:ext>
            </p:extLst>
          </p:nvPr>
        </p:nvGraphicFramePr>
        <p:xfrm>
          <a:off x="902043" y="1099752"/>
          <a:ext cx="10762735" cy="47679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23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7476597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</a:tblGrid>
              <a:tr h="1135063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your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name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215936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day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today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1281887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your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favourite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day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of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the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week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1135063">
                <a:tc>
                  <a:txBody>
                    <a:bodyPr/>
                    <a:lstStyle/>
                    <a:p>
                      <a:r>
                        <a:rPr lang="es-AR" sz="4400" dirty="0"/>
                        <a:t>Who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your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favourite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singer</a:t>
                      </a:r>
                      <a:r>
                        <a:rPr lang="es-AR" sz="4400" dirty="0" smtClean="0"/>
                        <a:t>/actor?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9420726" y="385010"/>
            <a:ext cx="2201779" cy="1631216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10000" b="1" dirty="0" smtClean="0">
                <a:solidFill>
                  <a:srgbClr val="FF0000"/>
                </a:solidFill>
              </a:rPr>
              <a:t>be</a:t>
            </a:r>
            <a:endParaRPr lang="es-AR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69736"/>
              </p:ext>
            </p:extLst>
          </p:nvPr>
        </p:nvGraphicFramePr>
        <p:xfrm>
          <a:off x="998295" y="2016226"/>
          <a:ext cx="10762735" cy="3632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823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7476597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</a:tblGrid>
              <a:tr h="1135063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your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favourite</a:t>
                      </a:r>
                      <a:r>
                        <a:rPr lang="es-AR" sz="4400" baseline="0" dirty="0" smtClean="0"/>
                        <a:t> TV </a:t>
                      </a:r>
                      <a:r>
                        <a:rPr lang="es-AR" sz="4400" baseline="0" dirty="0" err="1" smtClean="0"/>
                        <a:t>programme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215936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your</a:t>
                      </a:r>
                      <a:r>
                        <a:rPr lang="es-AR" sz="4400" baseline="0" dirty="0" smtClean="0"/>
                        <a:t> </a:t>
                      </a:r>
                      <a:r>
                        <a:rPr lang="es-AR" sz="4400" baseline="0" dirty="0" err="1" smtClean="0"/>
                        <a:t>favourite</a:t>
                      </a:r>
                      <a:r>
                        <a:rPr lang="es-AR" sz="4400" baseline="0" dirty="0" smtClean="0"/>
                        <a:t> restaurant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1281887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your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favourite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day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of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the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week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9420726" y="385010"/>
            <a:ext cx="2201779" cy="1631216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10000" b="1" dirty="0" smtClean="0">
                <a:solidFill>
                  <a:srgbClr val="FF0000"/>
                </a:solidFill>
              </a:rPr>
              <a:t>be</a:t>
            </a:r>
            <a:endParaRPr lang="es-AR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xmlns="" id="{297A3DBD-CDEA-4A2E-8462-AC7F61A5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948884"/>
              </p:ext>
            </p:extLst>
          </p:nvPr>
        </p:nvGraphicFramePr>
        <p:xfrm>
          <a:off x="889686" y="1064747"/>
          <a:ext cx="9041028" cy="4800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0358">
                  <a:extLst>
                    <a:ext uri="{9D8B030D-6E8A-4147-A177-3AD203B41FA5}">
                      <a16:colId xmlns:a16="http://schemas.microsoft.com/office/drawing/2014/main" xmlns="" val="1784163039"/>
                    </a:ext>
                  </a:extLst>
                </a:gridCol>
                <a:gridCol w="1804087">
                  <a:extLst>
                    <a:ext uri="{9D8B030D-6E8A-4147-A177-3AD203B41FA5}">
                      <a16:colId xmlns:a16="http://schemas.microsoft.com/office/drawing/2014/main" xmlns="" val="847336630"/>
                    </a:ext>
                  </a:extLst>
                </a:gridCol>
                <a:gridCol w="4176583">
                  <a:extLst>
                    <a:ext uri="{9D8B030D-6E8A-4147-A177-3AD203B41FA5}">
                      <a16:colId xmlns:a16="http://schemas.microsoft.com/office/drawing/2014/main" xmlns="" val="233335040"/>
                    </a:ext>
                  </a:extLst>
                </a:gridCol>
              </a:tblGrid>
              <a:tr h="1458793">
                <a:tc>
                  <a:txBody>
                    <a:bodyPr/>
                    <a:lstStyle/>
                    <a:p>
                      <a:r>
                        <a:rPr lang="es-AR" sz="3600" b="1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endParaRPr lang="es-AR" sz="3600" b="1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4276782"/>
                  </a:ext>
                </a:extLst>
              </a:tr>
              <a:tr h="1473684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old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9891027"/>
                  </a:ext>
                </a:extLst>
              </a:tr>
              <a:tr h="1868219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much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is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a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coffee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and a croissant?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9887014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E9A3400-95DF-4F8D-8552-15E3E210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960" y="4979773"/>
            <a:ext cx="3048302" cy="1512917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9420726" y="385010"/>
            <a:ext cx="2201779" cy="1631216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10000" b="1" dirty="0" smtClean="0">
                <a:solidFill>
                  <a:srgbClr val="FF0000"/>
                </a:solidFill>
              </a:rPr>
              <a:t>be</a:t>
            </a:r>
            <a:endParaRPr lang="es-AR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472649"/>
              </p:ext>
            </p:extLst>
          </p:nvPr>
        </p:nvGraphicFramePr>
        <p:xfrm>
          <a:off x="556054" y="1126741"/>
          <a:ext cx="10552668" cy="380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956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038628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1977080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What</a:t>
                      </a:r>
                      <a:endParaRPr lang="es-AR" sz="4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</a:t>
                      </a:r>
                      <a:endParaRPr lang="es-AR" sz="4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food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like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kind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of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/>
                        <a:t>books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read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TV </a:t>
                      </a:r>
                      <a:r>
                        <a:rPr lang="es-AR" sz="4400" dirty="0" err="1"/>
                        <a:t>programmes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watch</a:t>
                      </a:r>
                      <a:r>
                        <a:rPr lang="es-AR" sz="4400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18493"/>
              </p:ext>
            </p:extLst>
          </p:nvPr>
        </p:nvGraphicFramePr>
        <p:xfrm>
          <a:off x="549442" y="4969042"/>
          <a:ext cx="10552668" cy="989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9565"/>
                <a:gridCol w="1038628"/>
                <a:gridCol w="1087395"/>
                <a:gridCol w="1977080"/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phone</a:t>
                      </a:r>
                      <a:r>
                        <a:rPr lang="es-AR" sz="4400" baseline="0" dirty="0" smtClean="0"/>
                        <a:t> 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have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9729536" y="36094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04850"/>
              </p:ext>
            </p:extLst>
          </p:nvPr>
        </p:nvGraphicFramePr>
        <p:xfrm>
          <a:off x="856844" y="1944888"/>
          <a:ext cx="10552668" cy="380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956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038628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1977080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What</a:t>
                      </a:r>
                      <a:r>
                        <a:rPr lang="es-AR" sz="44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sports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>
                          <a:solidFill>
                            <a:schemeClr val="tx1"/>
                          </a:solidFill>
                          <a:effectLst/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>
                          <a:solidFill>
                            <a:schemeClr val="tx1"/>
                          </a:solidFill>
                          <a:effectLst/>
                        </a:rPr>
                        <a:t>you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play</a:t>
                      </a:r>
                      <a:r>
                        <a:rPr lang="es-AR" sz="4400" b="0" dirty="0" smtClean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smtClean="0"/>
                        <a:t>magazines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read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languages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speak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What</a:t>
                      </a:r>
                      <a:r>
                        <a:rPr lang="es-AR" sz="4400" baseline="0" dirty="0"/>
                        <a:t> </a:t>
                      </a:r>
                      <a:r>
                        <a:rPr lang="es-AR" sz="4400" baseline="0" dirty="0" smtClean="0"/>
                        <a:t>car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have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9729536" y="36094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21386"/>
              </p:ext>
            </p:extLst>
          </p:nvPr>
        </p:nvGraphicFramePr>
        <p:xfrm>
          <a:off x="929033" y="2462246"/>
          <a:ext cx="10552668" cy="380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40209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070811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2830996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What</a:t>
                      </a:r>
                      <a:r>
                        <a:rPr lang="es-AR" sz="44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kind</a:t>
                      </a:r>
                      <a:r>
                        <a:rPr lang="es-AR" sz="4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of </a:t>
                      </a:r>
                      <a:r>
                        <a:rPr lang="es-AR" sz="4400" b="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music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>
                          <a:solidFill>
                            <a:schemeClr val="tx1"/>
                          </a:solidFill>
                          <a:effectLst/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>
                          <a:solidFill>
                            <a:schemeClr val="tx1"/>
                          </a:solidFill>
                          <a:effectLst/>
                        </a:rPr>
                        <a:t>you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r>
                        <a:rPr lang="es-AR" sz="4400" b="0" dirty="0" smtClean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What</a:t>
                      </a:r>
                      <a:r>
                        <a:rPr lang="es-AR" sz="4400" baseline="0" dirty="0"/>
                        <a:t> </a:t>
                      </a:r>
                      <a:r>
                        <a:rPr lang="es-AR" sz="4400" baseline="0" dirty="0" err="1" smtClean="0"/>
                        <a:t>kind</a:t>
                      </a:r>
                      <a:r>
                        <a:rPr lang="es-AR" sz="4400" baseline="0" dirty="0" smtClean="0"/>
                        <a:t> of </a:t>
                      </a:r>
                      <a:r>
                        <a:rPr lang="es-AR" sz="4400" baseline="0" dirty="0" err="1" smtClean="0"/>
                        <a:t>music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smtClean="0"/>
                        <a:t>listen</a:t>
                      </a:r>
                      <a:r>
                        <a:rPr lang="es-AR" sz="4400" baseline="0" dirty="0" smtClean="0"/>
                        <a:t> </a:t>
                      </a:r>
                      <a:r>
                        <a:rPr lang="es-AR" sz="4400" baseline="0" dirty="0" err="1" smtClean="0"/>
                        <a:t>to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kind</a:t>
                      </a:r>
                      <a:r>
                        <a:rPr lang="es-AR" sz="4400" baseline="0" dirty="0" smtClean="0"/>
                        <a:t> of films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like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What</a:t>
                      </a:r>
                      <a:r>
                        <a:rPr lang="es-AR" sz="4400" baseline="0" dirty="0"/>
                        <a:t> </a:t>
                      </a:r>
                      <a:r>
                        <a:rPr lang="es-AR" sz="4400" baseline="0" dirty="0" err="1" smtClean="0"/>
                        <a:t>kind</a:t>
                      </a:r>
                      <a:r>
                        <a:rPr lang="es-AR" sz="4400" baseline="0" dirty="0" smtClean="0"/>
                        <a:t> of </a:t>
                      </a:r>
                      <a:r>
                        <a:rPr lang="es-AR" sz="4400" baseline="0" dirty="0" err="1" smtClean="0"/>
                        <a:t>food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like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9729536" y="36094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xmlns="" id="{297A3DBD-CDEA-4A2E-8462-AC7F61A5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63497"/>
              </p:ext>
            </p:extLst>
          </p:nvPr>
        </p:nvGraphicFramePr>
        <p:xfrm>
          <a:off x="877221" y="2083118"/>
          <a:ext cx="9835980" cy="4097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5395">
                  <a:extLst>
                    <a:ext uri="{9D8B030D-6E8A-4147-A177-3AD203B41FA5}">
                      <a16:colId xmlns:a16="http://schemas.microsoft.com/office/drawing/2014/main" xmlns="" val="1784163039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xmlns="" val="847336630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xmlns="" val="233335040"/>
                    </a:ext>
                  </a:extLst>
                </a:gridCol>
                <a:gridCol w="1484459">
                  <a:extLst>
                    <a:ext uri="{9D8B030D-6E8A-4147-A177-3AD203B41FA5}">
                      <a16:colId xmlns:a16="http://schemas.microsoft.com/office/drawing/2014/main" xmlns="" val="1235452022"/>
                    </a:ext>
                  </a:extLst>
                </a:gridCol>
                <a:gridCol w="1967196">
                  <a:extLst>
                    <a:ext uri="{9D8B030D-6E8A-4147-A177-3AD203B41FA5}">
                      <a16:colId xmlns:a16="http://schemas.microsoft.com/office/drawing/2014/main" xmlns="" val="4280532218"/>
                    </a:ext>
                  </a:extLst>
                </a:gridCol>
              </a:tblGrid>
              <a:tr h="1356612">
                <a:tc>
                  <a:txBody>
                    <a:bodyPr/>
                    <a:lstStyle/>
                    <a:p>
                      <a:r>
                        <a:rPr lang="es-AR" sz="3600" b="1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endParaRPr lang="es-AR" sz="3600" b="1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spell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your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name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4276782"/>
                  </a:ext>
                </a:extLst>
              </a:tr>
              <a:tr h="1370460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many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brothers</a:t>
                      </a:r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and </a:t>
                      </a:r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sisters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have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 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9891027"/>
                  </a:ext>
                </a:extLst>
              </a:tr>
              <a:tr h="1370460"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How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 err="1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you</a:t>
                      </a:r>
                      <a:endParaRPr lang="es-AR" sz="3600" dirty="0">
                        <a:ln w="2857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600" dirty="0">
                          <a:ln w="28575">
                            <a:solidFill>
                              <a:schemeClr val="tx1"/>
                            </a:solidFill>
                          </a:ln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9887014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9729536" y="36094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24439"/>
              </p:ext>
            </p:extLst>
          </p:nvPr>
        </p:nvGraphicFramePr>
        <p:xfrm>
          <a:off x="917002" y="1126741"/>
          <a:ext cx="10552668" cy="380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4819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5273407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Where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>
                          <a:solidFill>
                            <a:schemeClr val="tx1"/>
                          </a:solidFill>
                          <a:effectLst/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>
                          <a:solidFill>
                            <a:schemeClr val="tx1"/>
                          </a:solidFill>
                          <a:effectLst/>
                        </a:rPr>
                        <a:t>you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0" dirty="0" err="1" smtClean="0">
                          <a:solidFill>
                            <a:schemeClr val="tx1"/>
                          </a:solidFill>
                          <a:effectLst/>
                        </a:rPr>
                        <a:t>live</a:t>
                      </a:r>
                      <a:r>
                        <a:rPr lang="es-AR" sz="4400" b="0" dirty="0" smtClean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es-AR" sz="4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</a:t>
                      </a:r>
                      <a:r>
                        <a:rPr lang="es-AR" sz="4400" dirty="0" smtClean="0"/>
                        <a:t>o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like</a:t>
                      </a:r>
                      <a:r>
                        <a:rPr lang="es-AR" sz="4400" dirty="0" smtClean="0"/>
                        <a:t>  </a:t>
                      </a:r>
                      <a:r>
                        <a:rPr lang="es-AR" sz="4400" dirty="0" err="1" smtClean="0"/>
                        <a:t>it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Why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like</a:t>
                      </a:r>
                      <a:r>
                        <a:rPr lang="es-AR" sz="4400" baseline="0" dirty="0" smtClean="0"/>
                        <a:t>  </a:t>
                      </a:r>
                      <a:r>
                        <a:rPr lang="es-AR" sz="4400" baseline="0" dirty="0" err="1" smtClean="0"/>
                        <a:t>it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When</a:t>
                      </a:r>
                      <a:r>
                        <a:rPr lang="es-AR" sz="4400" baseline="0" dirty="0" smtClean="0"/>
                        <a:t> 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have</a:t>
                      </a:r>
                      <a:r>
                        <a:rPr lang="es-AR" sz="4400" baseline="0" dirty="0" smtClean="0"/>
                        <a:t> English </a:t>
                      </a:r>
                      <a:r>
                        <a:rPr lang="es-AR" sz="4400" baseline="0" dirty="0" err="1" smtClean="0"/>
                        <a:t>classes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30764"/>
              </p:ext>
            </p:extLst>
          </p:nvPr>
        </p:nvGraphicFramePr>
        <p:xfrm>
          <a:off x="898358" y="4944979"/>
          <a:ext cx="10552668" cy="1432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9558"/>
                <a:gridCol w="1215189"/>
                <a:gridCol w="1227221"/>
                <a:gridCol w="5230700"/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Which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/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/>
                        <a:t>you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prefer</a:t>
                      </a:r>
                      <a:r>
                        <a:rPr lang="es-AR" sz="4400" dirty="0" smtClean="0"/>
                        <a:t>, </a:t>
                      </a:r>
                      <a:r>
                        <a:rPr lang="es-AR" sz="4400" dirty="0" err="1" smtClean="0"/>
                        <a:t>Saturdays</a:t>
                      </a:r>
                      <a:r>
                        <a:rPr lang="es-AR" sz="4400" baseline="0" dirty="0" smtClean="0"/>
                        <a:t> </a:t>
                      </a:r>
                      <a:r>
                        <a:rPr lang="es-AR" sz="4400" baseline="0" dirty="0" err="1" smtClean="0"/>
                        <a:t>or</a:t>
                      </a:r>
                      <a:r>
                        <a:rPr lang="es-AR" sz="4400" baseline="0" dirty="0" smtClean="0"/>
                        <a:t> </a:t>
                      </a:r>
                      <a:r>
                        <a:rPr lang="es-AR" sz="4400" baseline="0" dirty="0" err="1" smtClean="0"/>
                        <a:t>Sundays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</a:tbl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9428746" y="445168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51379"/>
              </p:ext>
            </p:extLst>
          </p:nvPr>
        </p:nvGraphicFramePr>
        <p:xfrm>
          <a:off x="904971" y="4146667"/>
          <a:ext cx="10552668" cy="1432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956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038628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1087395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1977080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MX" sz="4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How</a:t>
                      </a:r>
                      <a:r>
                        <a:rPr lang="es-MX" sz="4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s-MX" sz="4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many</a:t>
                      </a:r>
                      <a:r>
                        <a:rPr lang="es-MX" sz="4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s-MX" sz="4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brothers</a:t>
                      </a:r>
                      <a:r>
                        <a:rPr lang="es-MX" sz="4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and </a:t>
                      </a:r>
                      <a:r>
                        <a:rPr lang="es-MX" sz="4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sisters</a:t>
                      </a:r>
                      <a:r>
                        <a:rPr lang="es-MX" sz="4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s-AR" sz="4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</a:t>
                      </a:r>
                      <a:endParaRPr lang="es-AR" sz="4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have</a:t>
                      </a:r>
                      <a:r>
                        <a:rPr lang="es-AR" sz="4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es-AR" sz="4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9103894" y="385010"/>
            <a:ext cx="2462464" cy="2308324"/>
          </a:xfrm>
          <a:prstGeom prst="rect">
            <a:avLst/>
          </a:prstGeom>
          <a:solidFill>
            <a:srgbClr val="FFFF00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7200" b="1" dirty="0" err="1" smtClean="0">
                <a:solidFill>
                  <a:srgbClr val="FF0000"/>
                </a:solidFill>
              </a:rPr>
              <a:t>Other</a:t>
            </a:r>
            <a:r>
              <a:rPr lang="es-MX" sz="7200" b="1" dirty="0" smtClean="0">
                <a:solidFill>
                  <a:srgbClr val="FF0000"/>
                </a:solidFill>
              </a:rPr>
              <a:t> </a:t>
            </a:r>
            <a:r>
              <a:rPr lang="es-MX" sz="7200" b="1" dirty="0" err="1" smtClean="0">
                <a:solidFill>
                  <a:srgbClr val="FF0000"/>
                </a:solidFill>
              </a:rPr>
              <a:t>verbs</a:t>
            </a:r>
            <a:endParaRPr lang="es-AR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0366B57-3643-449E-AAE4-778F37C24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06" y="188640"/>
            <a:ext cx="4248472" cy="802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xmlns="" id="{5AC72934-2B33-45DF-B3BC-6D55080F686C}"/>
                  </a:ext>
                </a:extLst>
              </p14:cNvPr>
              <p14:cNvContentPartPr/>
              <p14:nvPr/>
            </p14:nvContentPartPr>
            <p14:xfrm>
              <a:off x="9194880" y="522396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AC72934-2B33-45DF-B3BC-6D55080F68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9040" y="5160600"/>
                <a:ext cx="316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E8E50AE-493D-424C-B901-EF66D1035A7E}"/>
              </a:ext>
            </a:extLst>
          </p:cNvPr>
          <p:cNvSpPr txBox="1"/>
          <p:nvPr/>
        </p:nvSpPr>
        <p:spPr>
          <a:xfrm>
            <a:off x="7339912" y="457152"/>
            <a:ext cx="42902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Read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profiles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speak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about</a:t>
            </a:r>
            <a:r>
              <a:rPr lang="es-AR" b="1" dirty="0">
                <a:solidFill>
                  <a:srgbClr val="FF0000"/>
                </a:solidFill>
              </a:rPr>
              <a:t> Kevin and </a:t>
            </a:r>
            <a:r>
              <a:rPr lang="es-AR" b="1" dirty="0" err="1">
                <a:solidFill>
                  <a:srgbClr val="FF0000"/>
                </a:solidFill>
              </a:rPr>
              <a:t>Samantha</a:t>
            </a:r>
            <a:r>
              <a:rPr lang="es-AR" b="1" dirty="0" smtClean="0">
                <a:solidFill>
                  <a:srgbClr val="FF0000"/>
                </a:solidFill>
              </a:rPr>
              <a:t>.</a:t>
            </a:r>
          </a:p>
          <a:p>
            <a:endParaRPr lang="es-MX" b="1" dirty="0">
              <a:solidFill>
                <a:srgbClr val="FF0000"/>
              </a:solidFill>
            </a:endParaRPr>
          </a:p>
          <a:p>
            <a:endParaRPr lang="es-MX" b="1" dirty="0" smtClean="0">
              <a:solidFill>
                <a:srgbClr val="FF0000"/>
              </a:solidFill>
            </a:endParaRPr>
          </a:p>
          <a:p>
            <a:endParaRPr lang="es-MX" b="1" dirty="0">
              <a:solidFill>
                <a:srgbClr val="FF0000"/>
              </a:solidFill>
            </a:endParaRPr>
          </a:p>
          <a:p>
            <a:endParaRPr lang="es-MX" b="1" dirty="0" smtClean="0">
              <a:solidFill>
                <a:srgbClr val="FF0000"/>
              </a:solidFill>
            </a:endParaRPr>
          </a:p>
          <a:p>
            <a:endParaRPr lang="es-MX" b="1" dirty="0">
              <a:solidFill>
                <a:srgbClr val="FF0000"/>
              </a:solidFill>
            </a:endParaRPr>
          </a:p>
          <a:p>
            <a:endParaRPr lang="es-MX" b="1" dirty="0" smtClean="0">
              <a:solidFill>
                <a:srgbClr val="FF0000"/>
              </a:solidFill>
            </a:endParaRPr>
          </a:p>
          <a:p>
            <a:endParaRPr lang="es-AR" b="1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How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old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Kevin?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Where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live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films?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music?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football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endParaRPr lang="es-MX" dirty="0" smtClean="0">
              <a:solidFill>
                <a:srgbClr val="FF0000"/>
              </a:solidFill>
            </a:endParaRPr>
          </a:p>
          <a:p>
            <a:endParaRPr lang="es-AR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How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old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Samantha?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Where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live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What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things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sport?</a:t>
            </a:r>
          </a:p>
          <a:p>
            <a:endParaRPr lang="es-AR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What</a:t>
            </a:r>
            <a:r>
              <a:rPr lang="es-AR" dirty="0">
                <a:solidFill>
                  <a:srgbClr val="FF0000"/>
                </a:solidFill>
              </a:rPr>
              <a:t> do </a:t>
            </a:r>
            <a:r>
              <a:rPr lang="es-AR" dirty="0" err="1">
                <a:solidFill>
                  <a:srgbClr val="FF0000"/>
                </a:solidFill>
              </a:rPr>
              <a:t>they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have</a:t>
            </a:r>
            <a:r>
              <a:rPr lang="es-AR" dirty="0">
                <a:solidFill>
                  <a:srgbClr val="FF0000"/>
                </a:solidFill>
              </a:rPr>
              <a:t> in </a:t>
            </a:r>
            <a:r>
              <a:rPr lang="es-AR" dirty="0" err="1">
                <a:solidFill>
                  <a:srgbClr val="FF0000"/>
                </a:solidFill>
              </a:rPr>
              <a:t>common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>
                <a:solidFill>
                  <a:srgbClr val="FF0000"/>
                </a:solidFill>
              </a:rPr>
              <a:t>Are </a:t>
            </a:r>
            <a:r>
              <a:rPr lang="es-AR" dirty="0" err="1">
                <a:solidFill>
                  <a:srgbClr val="FF0000"/>
                </a:solidFill>
              </a:rPr>
              <a:t>they</a:t>
            </a:r>
            <a:r>
              <a:rPr lang="es-AR" dirty="0">
                <a:solidFill>
                  <a:srgbClr val="FF0000"/>
                </a:solidFill>
              </a:rPr>
              <a:t> a </a:t>
            </a:r>
            <a:r>
              <a:rPr lang="es-AR" dirty="0" err="1">
                <a:solidFill>
                  <a:srgbClr val="FF0000"/>
                </a:solidFill>
              </a:rPr>
              <a:t>good</a:t>
            </a:r>
            <a:r>
              <a:rPr lang="es-AR" dirty="0">
                <a:solidFill>
                  <a:srgbClr val="FF0000"/>
                </a:solidFill>
              </a:rPr>
              <a:t> match</a:t>
            </a:r>
            <a:r>
              <a:rPr lang="es-AR" dirty="0" smtClean="0">
                <a:solidFill>
                  <a:srgbClr val="FF0000"/>
                </a:solidFill>
              </a:rPr>
              <a:t>?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BB075506-2FFD-4683-8C56-D4F3D72BF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72605" y="381106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0" y="1052295"/>
            <a:ext cx="6520281" cy="548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6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81"/>
    </mc:Choice>
    <mc:Fallback xmlns="">
      <p:transition spd="slow" advTm="4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>
                <a:hlinkClick r:id="rId2"/>
              </a:rPr>
              <a:t>https</a:t>
            </a:r>
            <a:r>
              <a:rPr lang="es-AR" sz="2400" b="1" dirty="0">
                <a:hlinkClick r:id="rId2"/>
              </a:rPr>
              <a:t>://wordwall.net/es/resource/21810254/question-words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20479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1F566641-3422-411F-B666-9E4A4450365D}"/>
              </a:ext>
            </a:extLst>
          </p:cNvPr>
          <p:cNvSpPr txBox="1"/>
          <p:nvPr/>
        </p:nvSpPr>
        <p:spPr>
          <a:xfrm>
            <a:off x="8743382" y="127437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AR" b="1" dirty="0">
                <a:solidFill>
                  <a:srgbClr val="FF0000"/>
                </a:solidFill>
              </a:rPr>
              <a:t>Do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exercise</a:t>
            </a:r>
            <a:endParaRPr lang="es-A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s-AR" b="1" dirty="0">
                <a:solidFill>
                  <a:srgbClr val="FF0000"/>
                </a:solidFill>
              </a:rPr>
              <a:t>Listen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check</a:t>
            </a:r>
            <a:endParaRPr lang="es-A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s-AR" b="1" dirty="0" err="1">
                <a:solidFill>
                  <a:srgbClr val="FF0000"/>
                </a:solidFill>
              </a:rPr>
              <a:t>Repeat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4D35FC48-AE3C-4322-B5F0-0F770E7C1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4532" y="127437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4" y="67836"/>
            <a:ext cx="6669088" cy="614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ángulo 11">
            <a:extLst>
              <a:ext uri="{FF2B5EF4-FFF2-40B4-BE49-F238E27FC236}">
                <a16:creationId xmlns:a16="http://schemas.microsoft.com/office/drawing/2014/main" xmlns="" id="{B3AB1100-030A-4B03-9CD8-F863502DD80C}"/>
              </a:ext>
            </a:extLst>
          </p:cNvPr>
          <p:cNvSpPr/>
          <p:nvPr/>
        </p:nvSpPr>
        <p:spPr>
          <a:xfrm>
            <a:off x="6749716" y="1835917"/>
            <a:ext cx="5209673" cy="428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1. How many phones do you have?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2.</a:t>
            </a:r>
            <a:r>
              <a:rPr lang="en-US" sz="2000" dirty="0">
                <a:latin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</a:rPr>
              <a:t>Is it an interesting job?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3.  </a:t>
            </a:r>
            <a:r>
              <a:rPr lang="en-US" sz="2000" dirty="0">
                <a:latin typeface="Arial Unicode MS" panose="020B0604020202020204" pitchFamily="34" charset="-128"/>
              </a:rPr>
              <a:t>How much coffee do you drink?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4. Where </a:t>
            </a:r>
            <a:r>
              <a:rPr lang="en-US" sz="2000" dirty="0">
                <a:latin typeface="Arial Unicode MS" panose="020B0604020202020204" pitchFamily="34" charset="-128"/>
              </a:rPr>
              <a:t>is your brother from?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5.  </a:t>
            </a:r>
            <a:r>
              <a:rPr lang="en-US" sz="2000" dirty="0">
                <a:latin typeface="Arial Unicode MS" panose="020B0604020202020204" pitchFamily="34" charset="-128"/>
              </a:rPr>
              <a:t>Do you work with computers?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6.  </a:t>
            </a:r>
            <a:r>
              <a:rPr lang="en-US" sz="2000" dirty="0">
                <a:latin typeface="Arial Unicode MS" panose="020B0604020202020204" pitchFamily="34" charset="-128"/>
              </a:rPr>
              <a:t>What kind of magazines do you read?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7.  </a:t>
            </a:r>
            <a:r>
              <a:rPr lang="en-US" sz="2000" dirty="0">
                <a:latin typeface="Arial Unicode MS" panose="020B0604020202020204" pitchFamily="34" charset="-128"/>
              </a:rPr>
              <a:t>What does he do at the weekend?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8.  </a:t>
            </a:r>
            <a:r>
              <a:rPr lang="en-US" sz="2000" dirty="0">
                <a:latin typeface="Arial Unicode MS" panose="020B0604020202020204" pitchFamily="34" charset="-128"/>
              </a:rPr>
              <a:t>Do you want another drink?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9. </a:t>
            </a:r>
            <a:r>
              <a:rPr lang="en-US" sz="2000" dirty="0">
                <a:latin typeface="Arial Unicode MS" panose="020B0604020202020204" pitchFamily="34" charset="-128"/>
              </a:rPr>
              <a:t>Where does your sister live?</a:t>
            </a:r>
          </a:p>
          <a:p>
            <a:pPr>
              <a:lnSpc>
                <a:spcPts val="3300"/>
              </a:lnSpc>
            </a:pPr>
            <a:r>
              <a:rPr lang="en-US" sz="2000" dirty="0" smtClean="0">
                <a:latin typeface="Arial Unicode MS" panose="020B0604020202020204" pitchFamily="34" charset="-128"/>
              </a:rPr>
              <a:t>10. </a:t>
            </a:r>
            <a:r>
              <a:rPr lang="en-US" sz="2000" dirty="0">
                <a:latin typeface="Arial Unicode MS" panose="020B0604020202020204" pitchFamily="34" charset="-128"/>
              </a:rPr>
              <a:t>How do you say that in English</a:t>
            </a:r>
            <a:endParaRPr lang="es-AR" sz="2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72979" y="194176"/>
            <a:ext cx="10467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Page 129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446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33"/>
    </mc:Choice>
    <mc:Fallback xmlns="">
      <p:transition spd="slow" advTm="2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83" y="190777"/>
            <a:ext cx="9374188" cy="610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72979" y="194176"/>
            <a:ext cx="10467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Page 129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5704249" y="1198966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atin typeface="Arial Unicode MS" panose="020B0604020202020204" pitchFamily="34" charset="-128"/>
              </a:rPr>
              <a:t>do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have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729897" y="1668197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>
                <a:latin typeface="Arial Unicode MS" panose="020B0604020202020204" pitchFamily="34" charset="-128"/>
              </a:rPr>
              <a:t>does</a:t>
            </a:r>
            <a:r>
              <a:rPr lang="es-AR" dirty="0">
                <a:latin typeface="Arial Unicode MS" panose="020B0604020202020204" pitchFamily="34" charset="-128"/>
              </a:rPr>
              <a:t> he </a:t>
            </a:r>
            <a:r>
              <a:rPr lang="es-AR" dirty="0" err="1">
                <a:latin typeface="Arial Unicode MS" panose="020B0604020202020204" pitchFamily="34" charset="-128"/>
              </a:rPr>
              <a:t>like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032580" y="203752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are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from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912984" y="2438763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>
                <a:latin typeface="Arial Unicode MS" panose="020B0604020202020204" pitchFamily="34" charset="-128"/>
              </a:rPr>
              <a:t>d</a:t>
            </a:r>
            <a:r>
              <a:rPr lang="es-AR" dirty="0" err="1" smtClean="0">
                <a:latin typeface="Arial Unicode MS" panose="020B0604020202020204" pitchFamily="34" charset="-128"/>
              </a:rPr>
              <a:t>oes</a:t>
            </a:r>
            <a:r>
              <a:rPr lang="es-AR" dirty="0" smtClean="0">
                <a:latin typeface="Arial Unicode MS" panose="020B0604020202020204" pitchFamily="34" charset="-128"/>
              </a:rPr>
              <a:t> 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530479" y="24394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d</a:t>
            </a:r>
            <a:r>
              <a:rPr lang="es-AR" dirty="0" smtClean="0">
                <a:latin typeface="Arial Unicode MS" panose="020B0604020202020204" pitchFamily="34" charset="-128"/>
              </a:rPr>
              <a:t>o 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515292" y="2910302"/>
            <a:ext cx="142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do </a:t>
            </a:r>
            <a:r>
              <a:rPr lang="es-AR" dirty="0" err="1" smtClean="0">
                <a:latin typeface="Arial Unicode MS" panose="020B0604020202020204" pitchFamily="34" charset="-128"/>
              </a:rPr>
              <a:t>you</a:t>
            </a:r>
            <a:r>
              <a:rPr lang="es-AR" dirty="0" smtClean="0">
                <a:latin typeface="Arial Unicode MS" panose="020B0604020202020204" pitchFamily="34" charset="-128"/>
              </a:rPr>
              <a:t> </a:t>
            </a:r>
            <a:r>
              <a:rPr lang="es-AR" dirty="0" err="1" smtClean="0">
                <a:latin typeface="Arial Unicode MS" panose="020B0604020202020204" pitchFamily="34" charset="-128"/>
              </a:rPr>
              <a:t>like</a:t>
            </a:r>
            <a:r>
              <a:rPr lang="es-AR" dirty="0" smtClean="0">
                <a:latin typeface="Arial Unicode MS" panose="020B0604020202020204" pitchFamily="34" charset="-128"/>
              </a:rPr>
              <a:t> </a:t>
            </a:r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3936399" y="342900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err="1">
                <a:latin typeface="Arial Unicode MS" panose="020B0604020202020204" pitchFamily="34" charset="-128"/>
              </a:rPr>
              <a:t>does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she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work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4128759" y="38386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do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live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7004694" y="4248238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do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speak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128759" y="502500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do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r>
              <a:rPr lang="es-AR" dirty="0">
                <a:latin typeface="Arial Unicode MS" panose="020B0604020202020204" pitchFamily="34" charset="-128"/>
              </a:rPr>
              <a:t> </a:t>
            </a:r>
            <a:r>
              <a:rPr lang="es-AR" dirty="0" err="1">
                <a:latin typeface="Arial Unicode MS" panose="020B0604020202020204" pitchFamily="34" charset="-128"/>
              </a:rPr>
              <a:t>go</a:t>
            </a:r>
            <a:endParaRPr lang="es-AR" dirty="0">
              <a:latin typeface="Arial Unicode MS" panose="020B0604020202020204" pitchFamily="34" charset="-128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4462184" y="59285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latin typeface="Arial Unicode MS" panose="020B0604020202020204" pitchFamily="34" charset="-128"/>
              </a:rPr>
              <a:t>are </a:t>
            </a:r>
            <a:r>
              <a:rPr lang="es-AR" dirty="0" err="1">
                <a:latin typeface="Arial Unicode MS" panose="020B0604020202020204" pitchFamily="34" charset="-128"/>
              </a:rPr>
              <a:t>you</a:t>
            </a:r>
            <a:endParaRPr lang="es-AR" dirty="0"/>
          </a:p>
        </p:txBody>
      </p:sp>
      <p:sp>
        <p:nvSpPr>
          <p:cNvPr id="19" name="18 Rectángulo"/>
          <p:cNvSpPr/>
          <p:nvPr/>
        </p:nvSpPr>
        <p:spPr>
          <a:xfrm>
            <a:off x="9731537" y="3798332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err="1">
                <a:latin typeface="Arial Unicode MS" panose="020B0604020202020204" pitchFamily="34" charset="-128"/>
              </a:rPr>
              <a:t>i</a:t>
            </a:r>
            <a:r>
              <a:rPr lang="es-MX" dirty="0" err="1" smtClean="0">
                <a:latin typeface="Arial Unicode MS" panose="020B0604020202020204" pitchFamily="34" charset="-128"/>
              </a:rPr>
              <a:t>s</a:t>
            </a:r>
            <a:r>
              <a:rPr lang="es-MX" dirty="0" smtClean="0">
                <a:latin typeface="Arial Unicode MS" panose="020B0604020202020204" pitchFamily="34" charset="-128"/>
              </a:rPr>
              <a:t> </a:t>
            </a:r>
            <a:r>
              <a:rPr lang="es-MX" dirty="0" err="1" smtClean="0">
                <a:latin typeface="Arial Unicode MS" panose="020B0604020202020204" pitchFamily="34" charset="-128"/>
              </a:rPr>
              <a:t>your</a:t>
            </a:r>
            <a:r>
              <a:rPr lang="es-MX" dirty="0" smtClean="0">
                <a:latin typeface="Arial Unicode MS" panose="020B0604020202020204" pitchFamily="34" charset="-128"/>
              </a:rPr>
              <a:t> flat?</a:t>
            </a:r>
            <a:endParaRPr lang="es-AR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68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0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2" y="336049"/>
            <a:ext cx="5203323" cy="235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049" y="336049"/>
            <a:ext cx="6197814" cy="643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80" y="2394285"/>
            <a:ext cx="1048909" cy="30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23" y="4290542"/>
            <a:ext cx="859656" cy="21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344" y="2971966"/>
            <a:ext cx="774180" cy="27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8" y="1757348"/>
            <a:ext cx="626542" cy="30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8" y="3624263"/>
            <a:ext cx="721792" cy="26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63" y="4889615"/>
            <a:ext cx="702742" cy="28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79" y="5496041"/>
            <a:ext cx="513013" cy="25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75" y="6095279"/>
            <a:ext cx="640830" cy="37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7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C_2.22">
            <a:hlinkClick r:id="" action="ppaction://media"/>
            <a:extLst>
              <a:ext uri="{FF2B5EF4-FFF2-40B4-BE49-F238E27FC236}">
                <a16:creationId xmlns:a16="http://schemas.microsoft.com/office/drawing/2014/main" xmlns="" id="{1704C7D2-4ABD-40C4-88E8-AD548E3A5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0278" y="137596"/>
            <a:ext cx="617838" cy="6096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85" y="137596"/>
            <a:ext cx="4421074" cy="655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09" y="137596"/>
            <a:ext cx="4276140" cy="316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26" y="3306326"/>
            <a:ext cx="6293818" cy="346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9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4EA0A2-575E-458B-88D0-5A174020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TP3 </a:t>
            </a:r>
            <a:r>
              <a:rPr lang="es-A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s-A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</a:t>
            </a:r>
            <a:r>
              <a:rPr lang="es-A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(in </a:t>
            </a:r>
            <a:r>
              <a:rPr lang="es-AR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A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 </a:t>
            </a:r>
            <a:r>
              <a:rPr lang="es-A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A PROFILE OF </a:t>
            </a:r>
            <a:r>
              <a:rPr lang="es-A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YOURSELF</a:t>
            </a:r>
            <a:endParaRPr lang="es-A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30097D5F-7B55-41C7-AD16-095505B49C5F}"/>
              </a:ext>
            </a:extLst>
          </p:cNvPr>
          <p:cNvSpPr txBox="1"/>
          <p:nvPr/>
        </p:nvSpPr>
        <p:spPr>
          <a:xfrm>
            <a:off x="160638" y="1717589"/>
            <a:ext cx="1421027" cy="4555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</a:rPr>
              <a:t>1.Read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instructions</a:t>
            </a:r>
            <a:endParaRPr lang="es-AR" sz="1600" dirty="0">
              <a:solidFill>
                <a:srgbClr val="FF0000"/>
              </a:solidFill>
            </a:endParaRPr>
          </a:p>
          <a:p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dirty="0">
                <a:solidFill>
                  <a:srgbClr val="FF0000"/>
                </a:solidFill>
              </a:rPr>
              <a:t>2. </a:t>
            </a:r>
            <a:r>
              <a:rPr lang="es-AR" sz="1600" dirty="0" err="1">
                <a:solidFill>
                  <a:srgbClr val="FF0000"/>
                </a:solidFill>
              </a:rPr>
              <a:t>Pay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attention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to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connectors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and, </a:t>
            </a:r>
            <a:r>
              <a:rPr lang="es-AR" sz="1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es-AR" sz="16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sz="1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s-AR" sz="1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1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1600" dirty="0">
                <a:solidFill>
                  <a:srgbClr val="FF0000"/>
                </a:solidFill>
              </a:rPr>
              <a:t>3. </a:t>
            </a:r>
            <a:r>
              <a:rPr lang="es-AR" sz="1600" dirty="0" err="1">
                <a:solidFill>
                  <a:srgbClr val="FF0000"/>
                </a:solidFill>
              </a:rPr>
              <a:t>Write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your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profile</a:t>
            </a:r>
            <a:r>
              <a:rPr lang="es-AR" sz="1600" dirty="0">
                <a:solidFill>
                  <a:srgbClr val="FF0000"/>
                </a:solidFill>
              </a:rPr>
              <a:t> (similar </a:t>
            </a:r>
            <a:r>
              <a:rPr lang="es-AR" sz="1600" dirty="0" err="1">
                <a:solidFill>
                  <a:srgbClr val="FF0000"/>
                </a:solidFill>
              </a:rPr>
              <a:t>to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Jamie’s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profile</a:t>
            </a:r>
            <a:r>
              <a:rPr lang="es-AR" sz="1600" dirty="0">
                <a:solidFill>
                  <a:srgbClr val="FF0000"/>
                </a:solidFill>
              </a:rPr>
              <a:t>)</a:t>
            </a:r>
          </a:p>
          <a:p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dirty="0">
                <a:solidFill>
                  <a:srgbClr val="FF0000"/>
                </a:solidFill>
              </a:rPr>
              <a:t>4. </a:t>
            </a:r>
            <a:r>
              <a:rPr lang="es-AR" sz="1600" dirty="0" err="1">
                <a:solidFill>
                  <a:srgbClr val="FF0000"/>
                </a:solidFill>
              </a:rPr>
              <a:t>Attach</a:t>
            </a:r>
            <a:r>
              <a:rPr lang="es-AR" sz="1600" dirty="0">
                <a:solidFill>
                  <a:srgbClr val="FF0000"/>
                </a:solidFill>
              </a:rPr>
              <a:t> a </a:t>
            </a:r>
            <a:r>
              <a:rPr lang="es-AR" sz="1600" dirty="0" err="1">
                <a:solidFill>
                  <a:srgbClr val="FF0000"/>
                </a:solidFill>
              </a:rPr>
              <a:t>photo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or</a:t>
            </a:r>
            <a:r>
              <a:rPr lang="es-AR" sz="1600" dirty="0">
                <a:solidFill>
                  <a:srgbClr val="FF0000"/>
                </a:solidFill>
              </a:rPr>
              <a:t> paste a </a:t>
            </a:r>
            <a:r>
              <a:rPr lang="es-AR" sz="1600" dirty="0" err="1">
                <a:solidFill>
                  <a:srgbClr val="FF0000"/>
                </a:solidFill>
              </a:rPr>
              <a:t>screenshot</a:t>
            </a:r>
            <a:r>
              <a:rPr lang="es-AR" sz="1600" dirty="0">
                <a:solidFill>
                  <a:srgbClr val="FF0000"/>
                </a:solidFill>
              </a:rPr>
              <a:t>. </a:t>
            </a:r>
          </a:p>
          <a:p>
            <a:endParaRPr lang="es-AR" sz="16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25" y="1383633"/>
            <a:ext cx="10405965" cy="48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6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95" y="3665120"/>
            <a:ext cx="28384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01" y="262661"/>
            <a:ext cx="1809397" cy="209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73" y="607217"/>
            <a:ext cx="2955718" cy="209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95" y="590550"/>
            <a:ext cx="27717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73" y="3665120"/>
            <a:ext cx="32289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xmlns="" id="{5E8E50AE-493D-424C-B901-EF66D1035A7E}"/>
              </a:ext>
            </a:extLst>
          </p:cNvPr>
          <p:cNvSpPr txBox="1"/>
          <p:nvPr/>
        </p:nvSpPr>
        <p:spPr>
          <a:xfrm>
            <a:off x="145775" y="2359916"/>
            <a:ext cx="35435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Read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profiles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speak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about</a:t>
            </a:r>
            <a:r>
              <a:rPr lang="es-AR" b="1" dirty="0">
                <a:solidFill>
                  <a:srgbClr val="FF0000"/>
                </a:solidFill>
              </a:rPr>
              <a:t> Kevin and Samantha.</a:t>
            </a:r>
          </a:p>
          <a:p>
            <a:r>
              <a:rPr lang="es-AR" dirty="0" err="1">
                <a:solidFill>
                  <a:srgbClr val="FF0000"/>
                </a:solidFill>
              </a:rPr>
              <a:t>How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old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Kevin?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Where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live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films?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music?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he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football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endParaRPr lang="es-AR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How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old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Samantha?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Where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live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What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things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 err="1">
                <a:solidFill>
                  <a:srgbClr val="FF0000"/>
                </a:solidFill>
              </a:rPr>
              <a:t>Does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like</a:t>
            </a:r>
            <a:r>
              <a:rPr lang="es-AR" dirty="0">
                <a:solidFill>
                  <a:srgbClr val="FF0000"/>
                </a:solidFill>
              </a:rPr>
              <a:t> sport?</a:t>
            </a:r>
          </a:p>
          <a:p>
            <a:endParaRPr lang="es-AR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What</a:t>
            </a:r>
            <a:r>
              <a:rPr lang="es-AR" dirty="0">
                <a:solidFill>
                  <a:srgbClr val="FF0000"/>
                </a:solidFill>
              </a:rPr>
              <a:t> do </a:t>
            </a:r>
            <a:r>
              <a:rPr lang="es-AR" dirty="0" err="1">
                <a:solidFill>
                  <a:srgbClr val="FF0000"/>
                </a:solidFill>
              </a:rPr>
              <a:t>they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have</a:t>
            </a:r>
            <a:r>
              <a:rPr lang="es-AR" dirty="0">
                <a:solidFill>
                  <a:srgbClr val="FF0000"/>
                </a:solidFill>
              </a:rPr>
              <a:t> in </a:t>
            </a:r>
            <a:r>
              <a:rPr lang="es-AR" dirty="0" err="1">
                <a:solidFill>
                  <a:srgbClr val="FF0000"/>
                </a:solidFill>
              </a:rPr>
              <a:t>common</a:t>
            </a:r>
            <a:r>
              <a:rPr lang="es-AR" dirty="0">
                <a:solidFill>
                  <a:srgbClr val="FF0000"/>
                </a:solidFill>
              </a:rPr>
              <a:t>?</a:t>
            </a:r>
          </a:p>
          <a:p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match</a:t>
            </a:r>
            <a:r>
              <a:rPr lang="es-A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A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xmlns="" id="{F5B35CFD-B03D-412E-952E-28AA1725EE0A}"/>
                  </a:ext>
                </a:extLst>
              </p14:cNvPr>
              <p14:cNvContentPartPr/>
              <p14:nvPr/>
            </p14:nvContentPartPr>
            <p14:xfrm>
              <a:off x="2024040" y="6116760"/>
              <a:ext cx="19692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5B35CFD-B03D-412E-952E-28AA1725EE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200" y="6053400"/>
                <a:ext cx="228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xmlns="" id="{1A0E6E67-C151-4289-8040-32924C38451F}"/>
                  </a:ext>
                </a:extLst>
              </p14:cNvPr>
              <p14:cNvContentPartPr/>
              <p14:nvPr/>
            </p14:nvContentPartPr>
            <p14:xfrm>
              <a:off x="2024040" y="4143240"/>
              <a:ext cx="527400" cy="27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1A0E6E67-C151-4289-8040-32924C3845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8200" y="4079880"/>
                <a:ext cx="558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xmlns="" id="{D0D53C85-F7C3-461C-8E6B-7DF1D4D63D4F}"/>
                  </a:ext>
                </a:extLst>
              </p14:cNvPr>
              <p14:cNvContentPartPr/>
              <p14:nvPr/>
            </p14:nvContentPartPr>
            <p14:xfrm>
              <a:off x="2015400" y="4581000"/>
              <a:ext cx="402120" cy="9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0D53C85-F7C3-461C-8E6B-7DF1D4D63D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9560" y="4517640"/>
                <a:ext cx="433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xmlns="" id="{F4BCFD3F-CCDB-4C36-A8F2-CCD183CB98E9}"/>
                  </a:ext>
                </a:extLst>
              </p14:cNvPr>
              <p14:cNvContentPartPr/>
              <p14:nvPr/>
            </p14:nvContentPartPr>
            <p14:xfrm>
              <a:off x="2872560" y="5036400"/>
              <a:ext cx="1116360" cy="45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4BCFD3F-CCDB-4C36-A8F2-CCD183CB98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6720" y="4973040"/>
                <a:ext cx="1147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xmlns="" id="{5E619690-6CC3-4173-991E-6494C39E9846}"/>
                  </a:ext>
                </a:extLst>
              </p14:cNvPr>
              <p14:cNvContentPartPr/>
              <p14:nvPr/>
            </p14:nvContentPartPr>
            <p14:xfrm>
              <a:off x="4185120" y="5205960"/>
              <a:ext cx="1188000" cy="36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5E619690-6CC3-4173-991E-6494C39E98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9280" y="5142600"/>
                <a:ext cx="121932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3C_2.17">
            <a:hlinkClick r:id="" action="ppaction://media"/>
            <a:extLst>
              <a:ext uri="{FF2B5EF4-FFF2-40B4-BE49-F238E27FC236}">
                <a16:creationId xmlns:a16="http://schemas.microsoft.com/office/drawing/2014/main" xmlns="" id="{91CFFD19-FA62-4E7A-829D-7E3BA3DA1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29517" y="357012"/>
            <a:ext cx="609600" cy="6096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C9F5BF72-B1E8-4D61-884B-308F1C8FCC77}"/>
              </a:ext>
            </a:extLst>
          </p:cNvPr>
          <p:cNvSpPr txBox="1"/>
          <p:nvPr/>
        </p:nvSpPr>
        <p:spPr>
          <a:xfrm>
            <a:off x="326778" y="2171761"/>
            <a:ext cx="1015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 smtClean="0">
                <a:solidFill>
                  <a:srgbClr val="FF0000"/>
                </a:solidFill>
              </a:rPr>
              <a:t>meet</a:t>
            </a:r>
            <a:endParaRPr lang="es-AR" sz="800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have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drink</a:t>
            </a:r>
            <a:endParaRPr lang="es-AR" b="1" dirty="0">
              <a:solidFill>
                <a:srgbClr val="FF0000"/>
              </a:solidFill>
            </a:endParaRPr>
          </a:p>
          <a:p>
            <a:endParaRPr lang="es-AR" b="1" dirty="0">
              <a:solidFill>
                <a:srgbClr val="FF0000"/>
              </a:solidFill>
            </a:endParaRPr>
          </a:p>
          <a:p>
            <a:endParaRPr lang="es-AR" b="1" dirty="0">
              <a:solidFill>
                <a:srgbClr val="FF0000"/>
              </a:solidFill>
            </a:endParaRPr>
          </a:p>
          <a:p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like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live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live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>
                <a:solidFill>
                  <a:srgbClr val="FF0000"/>
                </a:solidFill>
              </a:rPr>
              <a:t>do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like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like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love</a:t>
            </a:r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 err="1">
                <a:solidFill>
                  <a:srgbClr val="FF0000"/>
                </a:solidFill>
              </a:rPr>
              <a:t>like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A5BD19E6-B9AF-4875-8168-5C37D83CBFF1}"/>
              </a:ext>
            </a:extLst>
          </p:cNvPr>
          <p:cNvSpPr txBox="1"/>
          <p:nvPr/>
        </p:nvSpPr>
        <p:spPr>
          <a:xfrm>
            <a:off x="1717589" y="210065"/>
            <a:ext cx="711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Now</a:t>
            </a:r>
            <a:r>
              <a:rPr lang="es-AR" b="1" dirty="0">
                <a:solidFill>
                  <a:srgbClr val="FF0000"/>
                </a:solidFill>
              </a:rPr>
              <a:t> Kevin and Samantha are </a:t>
            </a:r>
            <a:r>
              <a:rPr lang="es-AR" b="1" u="sng" dirty="0" err="1">
                <a:solidFill>
                  <a:srgbClr val="FF0000"/>
                </a:solidFill>
              </a:rPr>
              <a:t>on</a:t>
            </a:r>
            <a:r>
              <a:rPr lang="es-AR" b="1" u="sng" dirty="0">
                <a:solidFill>
                  <a:srgbClr val="FF0000"/>
                </a:solidFill>
              </a:rPr>
              <a:t> </a:t>
            </a:r>
            <a:r>
              <a:rPr lang="es-AR" b="1" u="sng" dirty="0" err="1">
                <a:solidFill>
                  <a:srgbClr val="FF0000"/>
                </a:solidFill>
              </a:rPr>
              <a:t>their</a:t>
            </a:r>
            <a:r>
              <a:rPr lang="es-AR" b="1" u="sng" dirty="0">
                <a:solidFill>
                  <a:srgbClr val="FF0000"/>
                </a:solidFill>
              </a:rPr>
              <a:t> </a:t>
            </a:r>
            <a:r>
              <a:rPr lang="es-AR" b="1" u="sng" dirty="0" err="1">
                <a:solidFill>
                  <a:srgbClr val="FF0000"/>
                </a:solidFill>
              </a:rPr>
              <a:t>first</a:t>
            </a:r>
            <a:r>
              <a:rPr lang="es-AR" b="1" u="sng" dirty="0">
                <a:solidFill>
                  <a:srgbClr val="FF0000"/>
                </a:solidFill>
              </a:rPr>
              <a:t> date</a:t>
            </a:r>
            <a:r>
              <a:rPr lang="es-AR" b="1" dirty="0">
                <a:solidFill>
                  <a:srgbClr val="FF0000"/>
                </a:solidFill>
              </a:rPr>
              <a:t>. Listen and complete.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17" y="661812"/>
            <a:ext cx="10693029" cy="5923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2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54" y="352979"/>
            <a:ext cx="5184512" cy="3473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76989" y="215803"/>
            <a:ext cx="883919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Cyrl-AZ" b="1" dirty="0" smtClean="0"/>
              <a:t>К </a:t>
            </a:r>
            <a:r>
              <a:rPr lang="az-Cyrl-AZ" b="1" dirty="0"/>
              <a:t>= </a:t>
            </a:r>
            <a:r>
              <a:rPr lang="es-AR" b="1" dirty="0"/>
              <a:t>Kevin, S = </a:t>
            </a:r>
            <a:r>
              <a:rPr lang="es-AR" b="1" dirty="0" err="1" smtClean="0"/>
              <a:t>Samantha</a:t>
            </a:r>
            <a:endParaRPr lang="es-AR" b="1" dirty="0" smtClean="0"/>
          </a:p>
          <a:p>
            <a:endParaRPr lang="es-AR" b="1" dirty="0"/>
          </a:p>
          <a:p>
            <a:r>
              <a:rPr lang="en-US" sz="2000" dirty="0"/>
              <a:t>S </a:t>
            </a:r>
            <a:r>
              <a:rPr lang="en-US" sz="2000" dirty="0" smtClean="0"/>
              <a:t> Hi</a:t>
            </a:r>
            <a:r>
              <a:rPr lang="en-US" sz="2000" dirty="0"/>
              <a:t>.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you </a:t>
            </a:r>
            <a:r>
              <a:rPr lang="en-US" sz="2000" dirty="0"/>
              <a:t>Kevin?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Yes</a:t>
            </a:r>
            <a:r>
              <a:rPr lang="en-US" sz="2000" dirty="0"/>
              <a:t>.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you </a:t>
            </a:r>
            <a:r>
              <a:rPr lang="en-US" sz="2000" dirty="0"/>
              <a:t>Samantha?</a:t>
            </a:r>
          </a:p>
          <a:p>
            <a:r>
              <a:rPr lang="en-US" sz="2000" dirty="0"/>
              <a:t>S </a:t>
            </a:r>
            <a:r>
              <a:rPr lang="en-US" sz="2000" dirty="0" smtClean="0"/>
              <a:t> Yes </a:t>
            </a:r>
            <a:r>
              <a:rPr lang="en-US" sz="2000" dirty="0"/>
              <a:t>I am, but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me </a:t>
            </a:r>
            <a:r>
              <a:rPr lang="en-US" sz="2000" dirty="0"/>
              <a:t>Sam. Nice to meet you.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Sorry I’m late</a:t>
            </a:r>
            <a:r>
              <a:rPr lang="en-US" sz="2000" dirty="0"/>
              <a:t>.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No </a:t>
            </a:r>
            <a:r>
              <a:rPr lang="en-US" sz="2000" dirty="0"/>
              <a:t>problem. You look </a:t>
            </a:r>
            <a:r>
              <a:rPr lang="en-US" sz="2000" u="sng" dirty="0"/>
              <a:t>different from </a:t>
            </a:r>
            <a:r>
              <a:rPr lang="en-US" sz="2000" dirty="0"/>
              <a:t>your photo.</a:t>
            </a:r>
          </a:p>
          <a:p>
            <a:r>
              <a:rPr lang="en-US" sz="2000" dirty="0"/>
              <a:t>S </a:t>
            </a:r>
            <a:r>
              <a:rPr lang="en-US" sz="2000" dirty="0" smtClean="0"/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</a:t>
            </a:r>
            <a:r>
              <a:rPr lang="en-US" sz="2000" dirty="0"/>
              <a:t>a drink? A beer? Wine?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No</a:t>
            </a:r>
            <a:r>
              <a:rPr lang="en-US" sz="2000" dirty="0"/>
              <a:t>, thanks. Water </a:t>
            </a:r>
            <a:r>
              <a:rPr lang="en-US" sz="2000" u="sng" dirty="0"/>
              <a:t>for me</a:t>
            </a:r>
            <a:r>
              <a:rPr lang="en-US" sz="2000" dirty="0"/>
              <a:t>. I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drink </a:t>
            </a:r>
            <a:r>
              <a:rPr lang="en-US" sz="2000" dirty="0"/>
              <a:t>alcohol </a:t>
            </a:r>
            <a:r>
              <a:rPr lang="en-US" sz="2000" dirty="0" smtClean="0"/>
              <a:t>at </a:t>
            </a:r>
            <a:r>
              <a:rPr lang="es-AR" sz="2000" dirty="0" err="1" smtClean="0"/>
              <a:t>lunchtime</a:t>
            </a:r>
            <a:r>
              <a:rPr lang="es-AR" sz="2000" dirty="0" smtClean="0"/>
              <a:t>.</a:t>
            </a:r>
          </a:p>
          <a:p>
            <a:endParaRPr lang="es-AR" dirty="0"/>
          </a:p>
          <a:p>
            <a:r>
              <a:rPr lang="en-US" sz="2000" dirty="0"/>
              <a:t>К </a:t>
            </a:r>
            <a:r>
              <a:rPr lang="en-US" sz="2000" dirty="0" smtClean="0"/>
              <a:t> I </a:t>
            </a:r>
            <a:r>
              <a:rPr lang="en-US" sz="2000" dirty="0"/>
              <a:t>like this place.</a:t>
            </a:r>
          </a:p>
          <a:p>
            <a:r>
              <a:rPr lang="en-US" sz="2000" dirty="0"/>
              <a:t>S </a:t>
            </a:r>
            <a:r>
              <a:rPr lang="en-US" sz="2000" dirty="0" smtClean="0"/>
              <a:t>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</a:t>
            </a:r>
            <a:r>
              <a:rPr lang="en-US" sz="2000" dirty="0"/>
              <a:t>. Where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live </a:t>
            </a:r>
            <a:r>
              <a:rPr lang="en-US" sz="2000" dirty="0"/>
              <a:t>in South London?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In </a:t>
            </a:r>
            <a:r>
              <a:rPr lang="en-US" sz="2000" dirty="0"/>
              <a:t>Bromley. Near the market. I live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n-US" sz="2000" dirty="0"/>
              <a:t> my mother.</a:t>
            </a:r>
          </a:p>
          <a:p>
            <a:r>
              <a:rPr lang="en-US" sz="2000" dirty="0"/>
              <a:t>S </a:t>
            </a:r>
            <a:r>
              <a:rPr lang="en-US" sz="2000" dirty="0" smtClean="0"/>
              <a:t> Really</a:t>
            </a:r>
            <a:r>
              <a:rPr lang="en-US" sz="2000" dirty="0"/>
              <a:t>?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 you do</a:t>
            </a: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I’m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000" dirty="0"/>
              <a:t> teacher. I teach chemistry.</a:t>
            </a:r>
          </a:p>
          <a:p>
            <a:r>
              <a:rPr lang="es-AR" sz="2000" dirty="0"/>
              <a:t>S </a:t>
            </a:r>
            <a:r>
              <a:rPr lang="es-AR" sz="2000" dirty="0" smtClean="0"/>
              <a:t> </a:t>
            </a:r>
            <a:r>
              <a:rPr lang="es-AR" sz="2000" dirty="0" err="1" smtClean="0"/>
              <a:t>Chemistry</a:t>
            </a:r>
            <a:r>
              <a:rPr lang="es-AR" sz="2000" dirty="0"/>
              <a:t>? </a:t>
            </a:r>
            <a:r>
              <a:rPr lang="es-A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</a:t>
            </a:r>
            <a:r>
              <a:rPr lang="es-AR" sz="2000" dirty="0"/>
              <a:t>.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Yes</a:t>
            </a:r>
            <a:r>
              <a:rPr lang="en-US" sz="2000" dirty="0"/>
              <a:t>, it’s a very interesting job.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about you?</a:t>
            </a:r>
          </a:p>
          <a:p>
            <a:r>
              <a:rPr lang="en-US" sz="2000" dirty="0"/>
              <a:t>S </a:t>
            </a:r>
            <a:r>
              <a:rPr lang="en-US" sz="2000" dirty="0" smtClean="0"/>
              <a:t> I’m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2000" dirty="0"/>
              <a:t> journalist. You like the cinema, Kevin.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kind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s-A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films </a:t>
            </a:r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es-A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es-AR" sz="2000" dirty="0"/>
              <a:t>?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Science </a:t>
            </a:r>
            <a:r>
              <a:rPr lang="en-US" sz="2000" dirty="0"/>
              <a:t>fiction films. I love Star Wars.</a:t>
            </a:r>
          </a:p>
          <a:p>
            <a:r>
              <a:rPr lang="es-AR" sz="2000" dirty="0"/>
              <a:t>S </a:t>
            </a:r>
            <a:r>
              <a:rPr lang="es-AR" sz="2000" dirty="0" smtClean="0"/>
              <a:t> Oh</a:t>
            </a:r>
            <a:r>
              <a:rPr lang="es-AR" sz="2000" dirty="0"/>
              <a:t>.</a:t>
            </a:r>
          </a:p>
          <a:p>
            <a:r>
              <a:rPr lang="en-US" sz="2000" dirty="0"/>
              <a:t>К </a:t>
            </a:r>
            <a:r>
              <a:rPr lang="en-US" sz="2000" dirty="0" smtClean="0"/>
              <a:t> Do </a:t>
            </a:r>
            <a:r>
              <a:rPr lang="en-US" sz="2000" dirty="0"/>
              <a:t>you like Star Wars?</a:t>
            </a:r>
            <a:endParaRPr lang="es-AR" sz="2000" dirty="0"/>
          </a:p>
        </p:txBody>
      </p:sp>
      <p:pic>
        <p:nvPicPr>
          <p:cNvPr id="6" name="3C_2.17">
            <a:hlinkClick r:id="" action="ppaction://media"/>
            <a:extLst>
              <a:ext uri="{FF2B5EF4-FFF2-40B4-BE49-F238E27FC236}">
                <a16:creationId xmlns:a16="http://schemas.microsoft.com/office/drawing/2014/main" xmlns="" id="{91CFFD19-FA62-4E7A-829D-7E3BA3DA1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6188" y="39303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09B0332-11D4-48C6-A257-3D8CCCCD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81" y="175759"/>
            <a:ext cx="4686954" cy="650648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0C030C8-DE20-4F8A-A428-50677FC8A5C1}"/>
              </a:ext>
            </a:extLst>
          </p:cNvPr>
          <p:cNvSpPr/>
          <p:nvPr/>
        </p:nvSpPr>
        <p:spPr>
          <a:xfrm>
            <a:off x="5089357" y="175759"/>
            <a:ext cx="6954253" cy="67403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AR" sz="1200" dirty="0">
                <a:latin typeface="Book Antiqua" panose="02040602050305030304" pitchFamily="18" charset="0"/>
              </a:rPr>
              <a:t>2</a:t>
            </a:r>
            <a:r>
              <a:rPr lang="az-Cyrl-AZ" sz="1200" b="0" i="0" u="none" strike="noStrike" baseline="0" dirty="0" smtClean="0">
                <a:latin typeface="Book Antiqua" panose="02040602050305030304" pitchFamily="18" charset="0"/>
              </a:rPr>
              <a:t>-19</a:t>
            </a:r>
          </a:p>
          <a:p>
            <a:r>
              <a:rPr lang="en-US" sz="1200" dirty="0" smtClean="0">
                <a:latin typeface="Arial Unicode MS" panose="020B0604020202020204" pitchFamily="34" charset="-128"/>
              </a:rPr>
              <a:t>(script in Student’s Book on p.117)</a:t>
            </a:r>
          </a:p>
          <a:p>
            <a:r>
              <a:rPr lang="en-US" sz="1700" dirty="0" smtClean="0">
                <a:latin typeface="Arial Unicode MS" panose="020B0604020202020204" pitchFamily="34" charset="-128"/>
              </a:rPr>
              <a:t>К</a:t>
            </a:r>
            <a:r>
              <a:rPr lang="en-US" sz="1700" dirty="0">
                <a:latin typeface="Arial Unicode MS" panose="020B0604020202020204" pitchFamily="34" charset="-128"/>
              </a:rPr>
              <a:t>:  Do you like Star Wars?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S: No, I </a:t>
            </a:r>
            <a:r>
              <a:rPr lang="es-AR" sz="1700" dirty="0" err="1">
                <a:latin typeface="Arial Unicode MS" panose="020B0604020202020204" pitchFamily="34" charset="-128"/>
              </a:rPr>
              <a:t>don’t</a:t>
            </a:r>
            <a:r>
              <a:rPr lang="es-AR" sz="1700" dirty="0">
                <a:latin typeface="Arial Unicode MS" panose="020B0604020202020204" pitchFamily="34" charset="-128"/>
              </a:rPr>
              <a:t>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Why not? It’s a fantastic film.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S: I </a:t>
            </a:r>
            <a:r>
              <a:rPr lang="es-AR" sz="1700" dirty="0" err="1">
                <a:latin typeface="Arial Unicode MS" panose="020B0604020202020204" pitchFamily="34" charset="-128"/>
              </a:rPr>
              <a:t>don’t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like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science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fiction</a:t>
            </a:r>
            <a:r>
              <a:rPr lang="es-AR" sz="1700" dirty="0">
                <a:latin typeface="Arial Unicode MS" panose="020B0604020202020204" pitchFamily="34" charset="-128"/>
              </a:rPr>
              <a:t>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What kind of films do you like?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S: I love foreign films, French, Italian, Spanish.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K: Oh.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S: </a:t>
            </a:r>
            <a:r>
              <a:rPr lang="es-AR" sz="1700" dirty="0" err="1">
                <a:latin typeface="Arial Unicode MS" panose="020B0604020202020204" pitchFamily="34" charset="-128"/>
              </a:rPr>
              <a:t>My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salad’s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very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nice</a:t>
            </a:r>
            <a:r>
              <a:rPr lang="es-AR" sz="1700" dirty="0">
                <a:latin typeface="Arial Unicode MS" panose="020B0604020202020204" pitchFamily="34" charset="-128"/>
              </a:rPr>
              <a:t>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Good. My burger’s nice too.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S: What kind of music do you like?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Music? I love heavy metal. What about you?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S: Opera. ,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Opera - that’s really not my thing! </a:t>
            </a:r>
            <a:r>
              <a:rPr lang="en-US" sz="1700" dirty="0" err="1">
                <a:latin typeface="Arial Unicode MS" panose="020B0604020202020204" pitchFamily="34" charset="-128"/>
              </a:rPr>
              <a:t>Er</a:t>
            </a:r>
            <a:r>
              <a:rPr lang="en-US" sz="1700" dirty="0">
                <a:latin typeface="Arial Unicode MS" panose="020B0604020202020204" pitchFamily="34" charset="-128"/>
              </a:rPr>
              <a:t>... What do you do at </a:t>
            </a:r>
            <a:r>
              <a:rPr lang="es-AR" sz="1700" dirty="0" err="1">
                <a:latin typeface="Arial Unicode MS" panose="020B0604020202020204" pitchFamily="34" charset="-128"/>
              </a:rPr>
              <a:t>the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weekend</a:t>
            </a:r>
            <a:r>
              <a:rPr lang="es-AR" sz="1700" dirty="0">
                <a:latin typeface="Arial Unicode MS" panose="020B0604020202020204" pitchFamily="34" charset="-128"/>
              </a:rPr>
              <a:t>?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S: I go to the cinema, I go to restaurants, I cook. I love good </a:t>
            </a:r>
            <a:r>
              <a:rPr lang="es-AR" sz="1700" dirty="0" err="1">
                <a:latin typeface="Arial Unicode MS" panose="020B0604020202020204" pitchFamily="34" charset="-128"/>
              </a:rPr>
              <a:t>food</a:t>
            </a:r>
            <a:r>
              <a:rPr lang="es-AR" sz="1700" dirty="0">
                <a:latin typeface="Arial Unicode MS" panose="020B0604020202020204" pitchFamily="34" charset="-128"/>
              </a:rPr>
              <a:t>. And </a:t>
            </a:r>
            <a:r>
              <a:rPr lang="es-AR" sz="1700" dirty="0" err="1">
                <a:latin typeface="Arial Unicode MS" panose="020B0604020202020204" pitchFamily="34" charset="-128"/>
              </a:rPr>
              <a:t>you</a:t>
            </a:r>
            <a:r>
              <a:rPr lang="es-AR" sz="1700" dirty="0">
                <a:latin typeface="Arial Unicode MS" panose="020B0604020202020204" pitchFamily="34" charset="-128"/>
              </a:rPr>
              <a:t>?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K: Well, I don’t cook! I meet friends and we play video games.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S: You meet friends and you play video games. Wow.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Do you want another drink? Oh, excuse me. Hi. Oh? Why? Now? OK. See you in a minute.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Sorry, Kevin. I need to go. Nice to meet you. Bye.</a:t>
            </a:r>
          </a:p>
          <a:p>
            <a:r>
              <a:rPr lang="es-AR" sz="1700" dirty="0">
                <a:latin typeface="Arial Unicode MS" panose="020B0604020202020204" pitchFamily="34" charset="-128"/>
              </a:rPr>
              <a:t>K: Oh. </a:t>
            </a:r>
            <a:r>
              <a:rPr lang="es-AR" sz="1700" dirty="0" err="1">
                <a:latin typeface="Arial Unicode MS" panose="020B0604020202020204" pitchFamily="34" charset="-128"/>
              </a:rPr>
              <a:t>Bye</a:t>
            </a:r>
            <a:r>
              <a:rPr lang="es-AR" sz="1700" dirty="0">
                <a:latin typeface="Arial Unicode MS" panose="020B0604020202020204" pitchFamily="34" charset="-128"/>
              </a:rPr>
              <a:t>.</a:t>
            </a:r>
          </a:p>
          <a:p>
            <a:r>
              <a:rPr lang="es-AR" sz="1700" dirty="0" err="1">
                <a:latin typeface="Arial Unicode MS" panose="020B0604020202020204" pitchFamily="34" charset="-128"/>
              </a:rPr>
              <a:t>Waiter</a:t>
            </a:r>
            <a:r>
              <a:rPr lang="es-AR" sz="1700" dirty="0">
                <a:latin typeface="Arial Unicode MS" panose="020B0604020202020204" pitchFamily="34" charset="-128"/>
              </a:rPr>
              <a:t>:   </a:t>
            </a:r>
            <a:r>
              <a:rPr lang="es-AR" sz="1700" dirty="0" err="1">
                <a:latin typeface="Arial Unicode MS" panose="020B0604020202020204" pitchFamily="34" charset="-128"/>
              </a:rPr>
              <a:t>The</a:t>
            </a:r>
            <a:r>
              <a:rPr lang="es-AR" sz="1700" dirty="0">
                <a:latin typeface="Arial Unicode MS" panose="020B0604020202020204" pitchFamily="34" charset="-128"/>
              </a:rPr>
              <a:t> </a:t>
            </a:r>
            <a:r>
              <a:rPr lang="es-AR" sz="1700" dirty="0" err="1">
                <a:latin typeface="Arial Unicode MS" panose="020B0604020202020204" pitchFamily="34" charset="-128"/>
              </a:rPr>
              <a:t>bill</a:t>
            </a:r>
            <a:r>
              <a:rPr lang="es-AR" sz="1700" dirty="0">
                <a:latin typeface="Arial Unicode MS" panose="020B0604020202020204" pitchFamily="34" charset="-128"/>
              </a:rPr>
              <a:t>, sir.</a:t>
            </a:r>
          </a:p>
          <a:p>
            <a:r>
              <a:rPr lang="en-US" sz="1700" dirty="0">
                <a:latin typeface="Arial Unicode MS" panose="020B0604020202020204" pitchFamily="34" charset="-128"/>
              </a:rPr>
              <a:t>К:  The bill! Hey, Samantha. Wait!</a:t>
            </a:r>
            <a:endParaRPr lang="es-AR" sz="17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F9F088F7-C058-4E44-BE52-6DD32E21498F}"/>
              </a:ext>
            </a:extLst>
          </p:cNvPr>
          <p:cNvSpPr/>
          <p:nvPr/>
        </p:nvSpPr>
        <p:spPr>
          <a:xfrm>
            <a:off x="339565" y="3428999"/>
            <a:ext cx="465487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latin typeface="Arial Unicode MS" panose="020B0604020202020204" pitchFamily="34" charset="-128"/>
              </a:rPr>
              <a:t>1 F (She likes foreign films.)</a:t>
            </a:r>
          </a:p>
          <a:p>
            <a:r>
              <a:rPr lang="en-US" sz="1100" dirty="0">
                <a:latin typeface="Arial Unicode MS" panose="020B0604020202020204" pitchFamily="34" charset="-128"/>
              </a:rPr>
              <a:t>2 F (Kevin likes heavy metal and Samantha likes opera.)</a:t>
            </a:r>
          </a:p>
          <a:p>
            <a:r>
              <a:rPr lang="es-AR" sz="1100" dirty="0">
                <a:latin typeface="Arial Unicode MS" panose="020B0604020202020204" pitchFamily="34" charset="-128"/>
              </a:rPr>
              <a:t>3 T</a:t>
            </a:r>
          </a:p>
          <a:p>
            <a:r>
              <a:rPr lang="en-US" sz="1100" dirty="0">
                <a:latin typeface="Arial Unicode MS" panose="020B0604020202020204" pitchFamily="34" charset="-128"/>
              </a:rPr>
              <a:t>4 F (Kevin pays for the lunch.)</a:t>
            </a:r>
            <a:endParaRPr lang="es-AR" sz="1100" dirty="0"/>
          </a:p>
        </p:txBody>
      </p:sp>
      <p:pic>
        <p:nvPicPr>
          <p:cNvPr id="6" name="3C_2.19">
            <a:hlinkClick r:id="" action="ppaction://media"/>
            <a:extLst>
              <a:ext uri="{FF2B5EF4-FFF2-40B4-BE49-F238E27FC236}">
                <a16:creationId xmlns:a16="http://schemas.microsoft.com/office/drawing/2014/main" xmlns="" id="{7E76CB23-DF37-4D66-B81D-B254A8497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0035" y="18539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7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469232"/>
            <a:ext cx="10651958" cy="618423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AR" sz="4200" b="1" dirty="0">
                <a:latin typeface="Book Antiqua" panose="02040602050305030304" pitchFamily="18" charset="0"/>
              </a:rPr>
              <a:t>2</a:t>
            </a:r>
            <a:r>
              <a:rPr lang="az-Cyrl-AZ" sz="4200" b="1" dirty="0" smtClean="0">
                <a:latin typeface="Book Antiqua" panose="02040602050305030304" pitchFamily="18" charset="0"/>
              </a:rPr>
              <a:t>-19</a:t>
            </a:r>
            <a:r>
              <a:rPr lang="es-MX" sz="4200" b="1" dirty="0" smtClean="0">
                <a:latin typeface="Book Antiqua" panose="02040602050305030304" pitchFamily="18" charset="0"/>
              </a:rPr>
              <a:t> </a:t>
            </a:r>
            <a:r>
              <a:rPr lang="en-US" sz="4200" b="1" dirty="0" smtClean="0">
                <a:latin typeface="Arial Unicode MS" panose="020B0604020202020204" pitchFamily="34" charset="-128"/>
              </a:rPr>
              <a:t>(script </a:t>
            </a:r>
            <a:r>
              <a:rPr lang="en-US" sz="4200" b="1" dirty="0">
                <a:latin typeface="Arial Unicode MS" panose="020B0604020202020204" pitchFamily="34" charset="-128"/>
              </a:rPr>
              <a:t>in Student’s Book on </a:t>
            </a:r>
            <a:r>
              <a:rPr lang="en-US" sz="4200" b="1" dirty="0" smtClean="0">
                <a:latin typeface="Arial Unicode MS" panose="020B0604020202020204" pitchFamily="34" charset="-128"/>
              </a:rPr>
              <a:t>p.117)</a:t>
            </a:r>
          </a:p>
          <a:p>
            <a:pPr marL="0" indent="0">
              <a:buNone/>
            </a:pPr>
            <a:endParaRPr lang="en-US" sz="4200" b="1" dirty="0">
              <a:latin typeface="Arial Unicode MS" panose="020B0604020202020204" pitchFamily="34" charset="-128"/>
            </a:endParaRPr>
          </a:p>
          <a:p>
            <a:pPr marL="0" indent="0">
              <a:lnSpc>
                <a:spcPts val="1920"/>
              </a:lnSpc>
              <a:buNone/>
            </a:pPr>
            <a:r>
              <a:rPr lang="en-US" sz="5000" dirty="0">
                <a:latin typeface="Arial Unicode MS" panose="020B0604020202020204" pitchFamily="34" charset="-128"/>
              </a:rPr>
              <a:t>К:  </a:t>
            </a:r>
            <a:r>
              <a:rPr lang="en-US" sz="5000" dirty="0" smtClean="0">
                <a:latin typeface="Arial Unicode MS" panose="020B0604020202020204" pitchFamily="34" charset="-128"/>
              </a:rPr>
              <a:t> </a:t>
            </a:r>
            <a:r>
              <a:rPr lang="en-US" sz="6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Do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you like </a:t>
            </a:r>
            <a:r>
              <a:rPr lang="en-US" sz="6200" dirty="0">
                <a:latin typeface="Arial Unicode MS" panose="020B0604020202020204" pitchFamily="34" charset="-128"/>
              </a:rPr>
              <a:t>Star Wars?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S: </a:t>
            </a:r>
            <a:r>
              <a:rPr lang="es-AR" sz="6200" dirty="0" smtClean="0">
                <a:latin typeface="Arial Unicode MS" panose="020B0604020202020204" pitchFamily="34" charset="-128"/>
              </a:rPr>
              <a:t>  </a:t>
            </a:r>
            <a:r>
              <a:rPr lang="es-AR" sz="6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No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, I </a:t>
            </a:r>
            <a:r>
              <a:rPr lang="es-AR" sz="6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don’t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K: </a:t>
            </a:r>
            <a:r>
              <a:rPr lang="en-US" sz="6200" dirty="0" smtClean="0">
                <a:latin typeface="Arial Unicode MS" panose="020B0604020202020204" pitchFamily="34" charset="-128"/>
              </a:rPr>
              <a:t>  Why </a:t>
            </a:r>
            <a:r>
              <a:rPr lang="en-US" sz="6200" dirty="0">
                <a:latin typeface="Arial Unicode MS" panose="020B0604020202020204" pitchFamily="34" charset="-128"/>
              </a:rPr>
              <a:t>not? It’s a fantastic film.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S</a:t>
            </a:r>
            <a:r>
              <a:rPr lang="es-AR" sz="6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:   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I </a:t>
            </a:r>
            <a:r>
              <a:rPr lang="es-AR" sz="6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don’t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like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science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fiction</a:t>
            </a:r>
            <a:r>
              <a:rPr lang="es-AR" sz="6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</a:t>
            </a:r>
            <a:r>
              <a:rPr lang="en-US" sz="6200" dirty="0" smtClean="0">
                <a:latin typeface="Arial Unicode MS" panose="020B0604020202020204" pitchFamily="34" charset="-128"/>
              </a:rPr>
              <a:t>: 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What kind of films do you like?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S</a:t>
            </a:r>
            <a:r>
              <a:rPr lang="en-US" sz="6200" dirty="0" smtClean="0">
                <a:latin typeface="Arial Unicode MS" panose="020B0604020202020204" pitchFamily="34" charset="-128"/>
              </a:rPr>
              <a:t>:  </a:t>
            </a:r>
            <a:r>
              <a:rPr lang="en-US" sz="6200" dirty="0">
                <a:latin typeface="Arial Unicode MS" panose="020B0604020202020204" pitchFamily="34" charset="-128"/>
              </a:rPr>
              <a:t>I love foreign films, French, Italian, Spanish.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K</a:t>
            </a:r>
            <a:r>
              <a:rPr lang="es-AR" sz="6200" dirty="0" smtClean="0">
                <a:latin typeface="Arial Unicode MS" panose="020B0604020202020204" pitchFamily="34" charset="-128"/>
              </a:rPr>
              <a:t>:  </a:t>
            </a:r>
            <a:r>
              <a:rPr lang="es-AR" sz="6200" dirty="0">
                <a:latin typeface="Arial Unicode MS" panose="020B0604020202020204" pitchFamily="34" charset="-128"/>
              </a:rPr>
              <a:t>Oh.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S</a:t>
            </a:r>
            <a:r>
              <a:rPr lang="es-AR" sz="6200" dirty="0" smtClean="0">
                <a:latin typeface="Arial Unicode MS" panose="020B0604020202020204" pitchFamily="34" charset="-128"/>
              </a:rPr>
              <a:t>:  </a:t>
            </a:r>
            <a:r>
              <a:rPr lang="es-AR" sz="6200" dirty="0" err="1">
                <a:latin typeface="Arial Unicode MS" panose="020B0604020202020204" pitchFamily="34" charset="-128"/>
              </a:rPr>
              <a:t>My</a:t>
            </a:r>
            <a:r>
              <a:rPr lang="es-AR" sz="6200" dirty="0"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latin typeface="Arial Unicode MS" panose="020B0604020202020204" pitchFamily="34" charset="-128"/>
              </a:rPr>
              <a:t>salad’s</a:t>
            </a:r>
            <a:r>
              <a:rPr lang="es-AR" sz="6200" dirty="0"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latin typeface="Arial Unicode MS" panose="020B0604020202020204" pitchFamily="34" charset="-128"/>
              </a:rPr>
              <a:t>very</a:t>
            </a:r>
            <a:r>
              <a:rPr lang="es-AR" sz="6200" dirty="0"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latin typeface="Arial Unicode MS" panose="020B0604020202020204" pitchFamily="34" charset="-128"/>
              </a:rPr>
              <a:t>nice</a:t>
            </a:r>
            <a:r>
              <a:rPr lang="es-AR" sz="6200" dirty="0">
                <a:latin typeface="Arial Unicode MS" panose="020B0604020202020204" pitchFamily="34" charset="-128"/>
              </a:rPr>
              <a:t>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K: </a:t>
            </a:r>
            <a:r>
              <a:rPr lang="en-US" sz="6200" dirty="0" smtClean="0">
                <a:latin typeface="Arial Unicode MS" panose="020B0604020202020204" pitchFamily="34" charset="-128"/>
              </a:rPr>
              <a:t> Good</a:t>
            </a:r>
            <a:r>
              <a:rPr lang="en-US" sz="6200" dirty="0">
                <a:latin typeface="Arial Unicode MS" panose="020B0604020202020204" pitchFamily="34" charset="-128"/>
              </a:rPr>
              <a:t>. My burger’s nice too.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S: </a:t>
            </a:r>
            <a:r>
              <a:rPr lang="en-US" sz="6200" dirty="0" smtClean="0">
                <a:latin typeface="Arial Unicode MS" panose="020B0604020202020204" pitchFamily="34" charset="-128"/>
              </a:rPr>
              <a:t> </a:t>
            </a:r>
            <a:r>
              <a:rPr lang="en-US" sz="6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What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kind of music do you like?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K: </a:t>
            </a:r>
            <a:r>
              <a:rPr lang="en-US" sz="6200" dirty="0" smtClean="0">
                <a:latin typeface="Arial Unicode MS" panose="020B0604020202020204" pitchFamily="34" charset="-128"/>
              </a:rPr>
              <a:t> Music</a:t>
            </a:r>
            <a:r>
              <a:rPr lang="en-US" sz="6200" dirty="0">
                <a:latin typeface="Arial Unicode MS" panose="020B0604020202020204" pitchFamily="34" charset="-128"/>
              </a:rPr>
              <a:t>? I love heavy metal.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What about you?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S: </a:t>
            </a:r>
            <a:r>
              <a:rPr lang="es-AR" sz="6200" dirty="0" smtClean="0">
                <a:latin typeface="Arial Unicode MS" panose="020B0604020202020204" pitchFamily="34" charset="-128"/>
              </a:rPr>
              <a:t> Opera</a:t>
            </a:r>
            <a:r>
              <a:rPr lang="es-AR" sz="6200" dirty="0">
                <a:latin typeface="Arial Unicode MS" panose="020B0604020202020204" pitchFamily="34" charset="-128"/>
              </a:rPr>
              <a:t>. 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K: </a:t>
            </a:r>
            <a:r>
              <a:rPr lang="en-US" sz="6200" dirty="0" smtClean="0">
                <a:latin typeface="Arial Unicode MS" panose="020B0604020202020204" pitchFamily="34" charset="-128"/>
              </a:rPr>
              <a:t> Opera </a:t>
            </a:r>
            <a:r>
              <a:rPr lang="en-US" sz="6200" dirty="0">
                <a:latin typeface="Arial Unicode MS" panose="020B0604020202020204" pitchFamily="34" charset="-128"/>
              </a:rPr>
              <a:t>- that’s really not my thing! </a:t>
            </a:r>
            <a:r>
              <a:rPr lang="en-US" sz="6200" dirty="0" err="1">
                <a:latin typeface="Arial Unicode MS" panose="020B0604020202020204" pitchFamily="34" charset="-128"/>
              </a:rPr>
              <a:t>Er</a:t>
            </a:r>
            <a:r>
              <a:rPr lang="en-US" sz="6200" dirty="0">
                <a:latin typeface="Arial Unicode MS" panose="020B0604020202020204" pitchFamily="34" charset="-128"/>
              </a:rPr>
              <a:t>...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What do you do at </a:t>
            </a:r>
            <a:r>
              <a:rPr lang="es-AR" sz="6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the</a:t>
            </a:r>
            <a:r>
              <a:rPr lang="es-AR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weekend</a:t>
            </a:r>
            <a:r>
              <a:rPr lang="es-AR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S: </a:t>
            </a:r>
            <a:r>
              <a:rPr lang="en-US" sz="6200" dirty="0" smtClean="0">
                <a:latin typeface="Arial Unicode MS" panose="020B0604020202020204" pitchFamily="34" charset="-128"/>
              </a:rPr>
              <a:t> I </a:t>
            </a:r>
            <a:r>
              <a:rPr lang="en-US" sz="6200" dirty="0">
                <a:latin typeface="Arial Unicode MS" panose="020B0604020202020204" pitchFamily="34" charset="-128"/>
              </a:rPr>
              <a:t>go to the cinema, I go to restaurants, I cook. I love good </a:t>
            </a:r>
            <a:r>
              <a:rPr lang="es-AR" sz="6200" dirty="0" err="1">
                <a:latin typeface="Arial Unicode MS" panose="020B0604020202020204" pitchFamily="34" charset="-128"/>
              </a:rPr>
              <a:t>food</a:t>
            </a:r>
            <a:r>
              <a:rPr lang="es-AR" sz="6200" dirty="0">
                <a:latin typeface="Arial Unicode MS" panose="020B0604020202020204" pitchFamily="34" charset="-128"/>
              </a:rPr>
              <a:t>. And </a:t>
            </a:r>
            <a:r>
              <a:rPr lang="es-AR" sz="6200" dirty="0" err="1">
                <a:latin typeface="Arial Unicode MS" panose="020B0604020202020204" pitchFamily="34" charset="-128"/>
              </a:rPr>
              <a:t>you</a:t>
            </a:r>
            <a:r>
              <a:rPr lang="es-AR" sz="6200" dirty="0">
                <a:latin typeface="Arial Unicode MS" panose="020B0604020202020204" pitchFamily="34" charset="-128"/>
              </a:rPr>
              <a:t>?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K: </a:t>
            </a:r>
            <a:r>
              <a:rPr lang="en-US" sz="6200" dirty="0" smtClean="0">
                <a:latin typeface="Arial Unicode MS" panose="020B0604020202020204" pitchFamily="34" charset="-128"/>
              </a:rPr>
              <a:t> Well</a:t>
            </a:r>
            <a:r>
              <a:rPr lang="en-US" sz="6200" dirty="0">
                <a:latin typeface="Arial Unicode MS" panose="020B0604020202020204" pitchFamily="34" charset="-128"/>
              </a:rPr>
              <a:t>, I don’t cook! I meet friends and we play video games.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S: </a:t>
            </a:r>
            <a:r>
              <a:rPr lang="en-US" sz="6200" dirty="0" smtClean="0">
                <a:latin typeface="Arial Unicode MS" panose="020B0604020202020204" pitchFamily="34" charset="-128"/>
              </a:rPr>
              <a:t> You </a:t>
            </a:r>
            <a:r>
              <a:rPr lang="en-US" sz="6200" dirty="0">
                <a:latin typeface="Arial Unicode MS" panose="020B0604020202020204" pitchFamily="34" charset="-128"/>
              </a:rPr>
              <a:t>meet friends and you play video games. </a:t>
            </a:r>
            <a:r>
              <a:rPr lang="en-US" sz="6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Wow</a:t>
            </a:r>
            <a:r>
              <a:rPr lang="en-US" sz="6200" dirty="0" smtClean="0">
                <a:latin typeface="Arial Unicode MS" panose="020B0604020202020204" pitchFamily="34" charset="-128"/>
              </a:rPr>
              <a:t>. </a:t>
            </a:r>
            <a:r>
              <a:rPr lang="en-US" sz="6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Do </a:t>
            </a:r>
            <a:r>
              <a:rPr lang="en-US" sz="6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you want another drink? </a:t>
            </a:r>
            <a:r>
              <a:rPr lang="en-US" sz="6200" dirty="0">
                <a:latin typeface="Arial Unicode MS" panose="020B0604020202020204" pitchFamily="34" charset="-128"/>
              </a:rPr>
              <a:t>Oh, excuse me. Hi. Oh? Why? Now? OK. See you in a </a:t>
            </a:r>
            <a:r>
              <a:rPr lang="en-US" sz="6200" dirty="0" smtClean="0">
                <a:latin typeface="Arial Unicode MS" panose="020B0604020202020204" pitchFamily="34" charset="-128"/>
              </a:rPr>
              <a:t>minute. Sorry</a:t>
            </a:r>
            <a:r>
              <a:rPr lang="en-US" sz="6200" dirty="0">
                <a:latin typeface="Arial Unicode MS" panose="020B0604020202020204" pitchFamily="34" charset="-128"/>
              </a:rPr>
              <a:t>, Kevin. I need to go. Nice to meet you. Bye.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>
                <a:latin typeface="Arial Unicode MS" panose="020B0604020202020204" pitchFamily="34" charset="-128"/>
              </a:rPr>
              <a:t>K: </a:t>
            </a:r>
            <a:r>
              <a:rPr lang="es-AR" sz="6200" dirty="0" smtClean="0">
                <a:latin typeface="Arial Unicode MS" panose="020B0604020202020204" pitchFamily="34" charset="-128"/>
              </a:rPr>
              <a:t> Oh</a:t>
            </a:r>
            <a:r>
              <a:rPr lang="es-AR" sz="6200" dirty="0">
                <a:latin typeface="Arial Unicode MS" panose="020B0604020202020204" pitchFamily="34" charset="-128"/>
              </a:rPr>
              <a:t>. </a:t>
            </a:r>
            <a:r>
              <a:rPr lang="es-AR" sz="6200" dirty="0" err="1">
                <a:latin typeface="Arial Unicode MS" panose="020B0604020202020204" pitchFamily="34" charset="-128"/>
              </a:rPr>
              <a:t>Bye</a:t>
            </a:r>
            <a:r>
              <a:rPr lang="es-AR" sz="6200" dirty="0">
                <a:latin typeface="Arial Unicode MS" panose="020B0604020202020204" pitchFamily="34" charset="-128"/>
              </a:rPr>
              <a:t>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s-AR" sz="6200" dirty="0" err="1">
                <a:latin typeface="Arial Unicode MS" panose="020B0604020202020204" pitchFamily="34" charset="-128"/>
              </a:rPr>
              <a:t>Waiter</a:t>
            </a:r>
            <a:r>
              <a:rPr lang="es-AR" sz="6200" dirty="0">
                <a:latin typeface="Arial Unicode MS" panose="020B0604020202020204" pitchFamily="34" charset="-128"/>
              </a:rPr>
              <a:t>:   </a:t>
            </a:r>
            <a:r>
              <a:rPr lang="es-AR" sz="6200" dirty="0" err="1">
                <a:latin typeface="Arial Unicode MS" panose="020B0604020202020204" pitchFamily="34" charset="-128"/>
              </a:rPr>
              <a:t>The</a:t>
            </a:r>
            <a:r>
              <a:rPr lang="es-AR" sz="6200" dirty="0">
                <a:latin typeface="Arial Unicode MS" panose="020B0604020202020204" pitchFamily="34" charset="-128"/>
              </a:rPr>
              <a:t> </a:t>
            </a:r>
            <a:r>
              <a:rPr lang="es-AR" sz="6200" dirty="0" err="1">
                <a:latin typeface="Arial Unicode MS" panose="020B0604020202020204" pitchFamily="34" charset="-128"/>
              </a:rPr>
              <a:t>bill</a:t>
            </a:r>
            <a:r>
              <a:rPr lang="es-AR" sz="6200" dirty="0">
                <a:latin typeface="Arial Unicode MS" panose="020B0604020202020204" pitchFamily="34" charset="-128"/>
              </a:rPr>
              <a:t>, sir.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sz="6200" dirty="0">
                <a:latin typeface="Arial Unicode MS" panose="020B0604020202020204" pitchFamily="34" charset="-128"/>
              </a:rPr>
              <a:t>К:  </a:t>
            </a:r>
            <a:r>
              <a:rPr lang="en-US" sz="6200" dirty="0" smtClean="0">
                <a:latin typeface="Arial Unicode MS" panose="020B0604020202020204" pitchFamily="34" charset="-128"/>
              </a:rPr>
              <a:t> The </a:t>
            </a:r>
            <a:r>
              <a:rPr lang="en-US" sz="6200" dirty="0">
                <a:latin typeface="Arial Unicode MS" panose="020B0604020202020204" pitchFamily="34" charset="-128"/>
              </a:rPr>
              <a:t>bill! Hey, Samantha. Wait</a:t>
            </a:r>
            <a:r>
              <a:rPr lang="en-US" sz="6200" dirty="0" smtClean="0">
                <a:latin typeface="Arial Unicode MS" panose="020B0604020202020204" pitchFamily="34" charset="-128"/>
              </a:rPr>
              <a:t>!</a:t>
            </a:r>
            <a:endParaRPr lang="es-AR" sz="6200" dirty="0"/>
          </a:p>
        </p:txBody>
      </p:sp>
      <p:pic>
        <p:nvPicPr>
          <p:cNvPr id="4" name="3C_2.19">
            <a:hlinkClick r:id="" action="ppaction://media"/>
            <a:extLst>
              <a:ext uri="{FF2B5EF4-FFF2-40B4-BE49-F238E27FC236}">
                <a16:creationId xmlns:a16="http://schemas.microsoft.com/office/drawing/2014/main" xmlns="" id="{7E76CB23-DF37-4D66-B81D-B254A8497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5414" y="697830"/>
            <a:ext cx="609600" cy="609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55" y="827923"/>
            <a:ext cx="4638291" cy="199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9242400" y="3416968"/>
            <a:ext cx="2141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/>
              <a:t>A </a:t>
            </a:r>
            <a:r>
              <a:rPr lang="es-MX" sz="1600" dirty="0" err="1" smtClean="0"/>
              <a:t>get-out</a:t>
            </a:r>
            <a:r>
              <a:rPr lang="es-MX" sz="1600" dirty="0" smtClean="0"/>
              <a:t> </a:t>
            </a:r>
            <a:r>
              <a:rPr lang="es-MX" sz="1600" dirty="0" err="1" smtClean="0"/>
              <a:t>call</a:t>
            </a:r>
            <a:endParaRPr lang="es-MX" sz="1600" dirty="0" smtClean="0"/>
          </a:p>
          <a:p>
            <a:r>
              <a:rPr lang="es-MX" sz="1600" dirty="0" err="1" smtClean="0"/>
              <a:t>An</a:t>
            </a:r>
            <a:r>
              <a:rPr lang="es-MX" sz="1600" dirty="0" smtClean="0"/>
              <a:t> escape </a:t>
            </a:r>
            <a:r>
              <a:rPr lang="es-MX" sz="1600" dirty="0" err="1" smtClean="0"/>
              <a:t>call</a:t>
            </a:r>
            <a:endParaRPr lang="es-MX" sz="1600" dirty="0" smtClean="0"/>
          </a:p>
          <a:p>
            <a:r>
              <a:rPr lang="es-MX" sz="1600" dirty="0" smtClean="0"/>
              <a:t>A pre-</a:t>
            </a:r>
            <a:r>
              <a:rPr lang="es-MX" sz="1600" dirty="0" err="1" smtClean="0"/>
              <a:t>arranged</a:t>
            </a:r>
            <a:r>
              <a:rPr lang="es-MX" sz="1600" dirty="0" smtClean="0"/>
              <a:t> </a:t>
            </a:r>
            <a:r>
              <a:rPr lang="es-MX" sz="1600" dirty="0" err="1" smtClean="0"/>
              <a:t>call</a:t>
            </a:r>
            <a:r>
              <a:rPr lang="es-MX" sz="1600" dirty="0" smtClean="0"/>
              <a:t> to </a:t>
            </a:r>
            <a:r>
              <a:rPr lang="es-MX" sz="1600" dirty="0" err="1" smtClean="0"/>
              <a:t>get</a:t>
            </a:r>
            <a:r>
              <a:rPr lang="es-MX" sz="1600" dirty="0" smtClean="0"/>
              <a:t> </a:t>
            </a:r>
            <a:r>
              <a:rPr lang="es-MX" sz="1600" dirty="0" err="1" smtClean="0"/>
              <a:t>out</a:t>
            </a:r>
            <a:r>
              <a:rPr lang="es-MX" sz="1600" dirty="0" smtClean="0"/>
              <a:t> of </a:t>
            </a:r>
            <a:r>
              <a:rPr lang="es-MX" sz="1600" dirty="0" err="1" smtClean="0"/>
              <a:t>the</a:t>
            </a:r>
            <a:r>
              <a:rPr lang="es-MX" sz="1600" dirty="0" smtClean="0"/>
              <a:t> </a:t>
            </a:r>
            <a:r>
              <a:rPr lang="es-MX" sz="1600" dirty="0" err="1" smtClean="0"/>
              <a:t>situation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42927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44507027-6195-4F7D-83E6-597CE4B02A61}"/>
              </a:ext>
            </a:extLst>
          </p:cNvPr>
          <p:cNvSpPr txBox="1"/>
          <p:nvPr/>
        </p:nvSpPr>
        <p:spPr>
          <a:xfrm>
            <a:off x="1322173" y="431283"/>
            <a:ext cx="858794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QUESTIONS.  </a:t>
            </a:r>
            <a:r>
              <a:rPr lang="es-AR" sz="2400" b="1" dirty="0" err="1">
                <a:solidFill>
                  <a:srgbClr val="FF0000"/>
                </a:solidFill>
              </a:rPr>
              <a:t>Please</a:t>
            </a:r>
            <a:r>
              <a:rPr lang="es-AR" sz="2400" b="1" dirty="0">
                <a:solidFill>
                  <a:srgbClr val="FF0000"/>
                </a:solidFill>
              </a:rPr>
              <a:t>, </a:t>
            </a:r>
            <a:r>
              <a:rPr lang="es-AR" sz="2400" b="1" dirty="0" err="1">
                <a:solidFill>
                  <a:srgbClr val="FF0000"/>
                </a:solidFill>
              </a:rPr>
              <a:t>read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about</a:t>
            </a:r>
            <a:r>
              <a:rPr lang="es-AR" sz="2400" b="1" dirty="0">
                <a:solidFill>
                  <a:srgbClr val="FF0000"/>
                </a:solidFill>
              </a:rPr>
              <a:t> Word </a:t>
            </a:r>
            <a:r>
              <a:rPr lang="es-AR" sz="2400" b="1" dirty="0" err="1">
                <a:solidFill>
                  <a:srgbClr val="FF0000"/>
                </a:solidFill>
              </a:rPr>
              <a:t>Order</a:t>
            </a:r>
            <a:r>
              <a:rPr lang="es-AR" sz="2400" b="1" dirty="0">
                <a:solidFill>
                  <a:srgbClr val="FF0000"/>
                </a:solidFill>
              </a:rPr>
              <a:t> in </a:t>
            </a:r>
            <a:r>
              <a:rPr lang="es-AR" sz="2400" b="1" dirty="0" err="1">
                <a:solidFill>
                  <a:srgbClr val="FF0000"/>
                </a:solidFill>
              </a:rPr>
              <a:t>questions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xmlns="" id="{4C64873A-FB50-4605-AF04-0DE08443441F}"/>
              </a:ext>
            </a:extLst>
          </p:cNvPr>
          <p:cNvSpPr/>
          <p:nvPr/>
        </p:nvSpPr>
        <p:spPr>
          <a:xfrm>
            <a:off x="9903939" y="732476"/>
            <a:ext cx="308919" cy="5697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3C_2.20">
            <a:hlinkClick r:id="" action="ppaction://media"/>
            <a:extLst>
              <a:ext uri="{FF2B5EF4-FFF2-40B4-BE49-F238E27FC236}">
                <a16:creationId xmlns:a16="http://schemas.microsoft.com/office/drawing/2014/main" xmlns="" id="{9B25AF03-2E52-435E-BAAA-EBA7FB89A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5254" y="3464933"/>
            <a:ext cx="609600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06F38F5-5C03-40E1-B189-8FC90E63F034}"/>
              </a:ext>
            </a:extLst>
          </p:cNvPr>
          <p:cNvSpPr txBox="1"/>
          <p:nvPr/>
        </p:nvSpPr>
        <p:spPr>
          <a:xfrm>
            <a:off x="8612659" y="5128054"/>
            <a:ext cx="292950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Listen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sentences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repeat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them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Flecha: hacia arriba 8">
            <a:extLst>
              <a:ext uri="{FF2B5EF4-FFF2-40B4-BE49-F238E27FC236}">
                <a16:creationId xmlns:a16="http://schemas.microsoft.com/office/drawing/2014/main" xmlns="" id="{F85D01D8-A6B8-4D6C-A9EB-B9E8FFFD0C17}"/>
              </a:ext>
            </a:extLst>
          </p:cNvPr>
          <p:cNvSpPr/>
          <p:nvPr/>
        </p:nvSpPr>
        <p:spPr>
          <a:xfrm>
            <a:off x="9551773" y="4275438"/>
            <a:ext cx="358345" cy="85261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" y="1197841"/>
            <a:ext cx="8349027" cy="540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227" y="1496778"/>
            <a:ext cx="4293436" cy="153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9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381EBA9-1C0E-4995-A736-5E5AF9C4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73" y="315623"/>
            <a:ext cx="10472441" cy="6271714"/>
          </a:xfrm>
          <a:prstGeom prst="rect">
            <a:avLst/>
          </a:prstGeom>
        </p:spPr>
      </p:pic>
      <p:pic>
        <p:nvPicPr>
          <p:cNvPr id="3" name="3C_2.20">
            <a:hlinkClick r:id="" action="ppaction://media"/>
            <a:extLst>
              <a:ext uri="{FF2B5EF4-FFF2-40B4-BE49-F238E27FC236}">
                <a16:creationId xmlns:a16="http://schemas.microsoft.com/office/drawing/2014/main" xmlns="" id="{9B25AF03-2E52-435E-BAAA-EBA7FB89A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5254" y="34649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1344</Words>
  <Application>Microsoft Office PowerPoint</Application>
  <PresentationFormat>Personalizado</PresentationFormat>
  <Paragraphs>292</Paragraphs>
  <Slides>25</Slides>
  <Notes>0</Notes>
  <HiddenSlides>0</HiddenSlides>
  <MMClips>9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27" baseType="lpstr">
      <vt:lpstr>Tema de Office</vt:lpstr>
      <vt:lpstr>1_Tema de Office</vt:lpstr>
      <vt:lpstr>3 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TP3 Written assignment (in class) : WRITE A PROFILE OF YOURSELF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68</cp:revision>
  <dcterms:created xsi:type="dcterms:W3CDTF">2020-04-09T12:49:11Z</dcterms:created>
  <dcterms:modified xsi:type="dcterms:W3CDTF">2024-04-15T23:11:17Z</dcterms:modified>
</cp:coreProperties>
</file>